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7"/>
  </p:notesMasterIdLst>
  <p:handoutMasterIdLst>
    <p:handoutMasterId r:id="rId18"/>
  </p:handoutMasterIdLst>
  <p:sldIdLst>
    <p:sldId id="257" r:id="rId3"/>
    <p:sldId id="280" r:id="rId4"/>
    <p:sldId id="258" r:id="rId5"/>
    <p:sldId id="287" r:id="rId6"/>
    <p:sldId id="288" r:id="rId7"/>
    <p:sldId id="289" r:id="rId8"/>
    <p:sldId id="273" r:id="rId9"/>
    <p:sldId id="285" r:id="rId10"/>
    <p:sldId id="290" r:id="rId11"/>
    <p:sldId id="291" r:id="rId12"/>
    <p:sldId id="294" r:id="rId13"/>
    <p:sldId id="292" r:id="rId14"/>
    <p:sldId id="293" r:id="rId15"/>
    <p:sldId id="279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BE"/>
  <c:style val="7"/>
  <c:chart>
    <c:title>
      <c:layout/>
      <c:txPr>
        <a:bodyPr/>
        <a:lstStyle/>
        <a:p>
          <a:pPr>
            <a:defRPr sz="1200"/>
          </a:pPr>
          <a:endParaRPr lang="fr-F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Feuil1!$B$3</c:f>
              <c:strCache>
                <c:ptCount val="1"/>
                <c:pt idx="0">
                  <c:v>2015 forecast compared to the 2008 pre-crisis level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Feuil1!$A$4:$A$6</c:f>
              <c:strCache>
                <c:ptCount val="3"/>
                <c:pt idx="0">
                  <c:v>Number of SMEs</c:v>
                </c:pt>
                <c:pt idx="1">
                  <c:v>Value added</c:v>
                </c:pt>
                <c:pt idx="2">
                  <c:v>Employment</c:v>
                </c:pt>
              </c:strCache>
            </c:strRef>
          </c:cat>
          <c:val>
            <c:numRef>
              <c:f>Feuil1!$B$4:$B$6</c:f>
              <c:numCache>
                <c:formatCode>0.00%</c:formatCode>
                <c:ptCount val="3"/>
                <c:pt idx="0">
                  <c:v>1.7000000000000001E-2</c:v>
                </c:pt>
                <c:pt idx="1">
                  <c:v>3.4000000000000002E-2</c:v>
                </c:pt>
                <c:pt idx="2">
                  <c:v>-2.1600000000000001E-2</c:v>
                </c:pt>
              </c:numCache>
            </c:numRef>
          </c:val>
        </c:ser>
        <c:axId val="80702848"/>
        <c:axId val="81008128"/>
      </c:barChart>
      <c:catAx>
        <c:axId val="80702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81008128"/>
        <c:crosses val="autoZero"/>
        <c:auto val="1"/>
        <c:lblAlgn val="ctr"/>
        <c:lblOffset val="100"/>
      </c:catAx>
      <c:valAx>
        <c:axId val="8100812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8070284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6911-9DA1-4809-A644-676BAABF7940}" type="datetimeFigureOut">
              <a:rPr lang="fr-BE" smtClean="0"/>
              <a:t>18/11/2014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0B9A6-32D8-44DA-9234-55012FE0759A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ECE9A-6C23-48C2-9C31-DA078D37F6D4}" type="datetimeFigureOut">
              <a:rPr lang="fr-BE" smtClean="0"/>
              <a:pPr/>
              <a:t>18/11/2014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2323-2354-45AA-B7EF-7B95D4C07D2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9A01044-3A4C-4E89-B06C-38AC3C464BD5}" type="slidenum">
              <a:rPr lang="fr-FR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F30A4AD-DF5E-412A-9DE9-55467FC103B0}" type="slidenum">
              <a:rPr lang="fr-FR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723C3-49FA-497A-85BF-827E1337D28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77D26-C2CA-4E95-AD3E-943CDF3DD699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D7C7-ED32-4E3C-9C71-0316C05F22B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AE324-7476-4F4D-8A2A-623AFD91CD15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2432-CBB8-4E1D-9F69-70F0128EC22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4938-90A0-4117-83BD-8DF6D4100B04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bas_dgo6_0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7888"/>
            <a:ext cx="9144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9" descr="P0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14600"/>
            <a:ext cx="43656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9" descr="bandelette_coul.gi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7"/>
          <p:cNvSpPr txBox="1">
            <a:spLocks noChangeArrowheads="1"/>
          </p:cNvSpPr>
          <p:nvPr userDrawn="1"/>
        </p:nvSpPr>
        <p:spPr bwMode="auto">
          <a:xfrm>
            <a:off x="1403350" y="6477000"/>
            <a:ext cx="18002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ct val="50000"/>
              </a:spcBef>
              <a:defRPr/>
            </a:pPr>
            <a:fld id="{BCD96785-587B-4E8F-BB4C-4C73CA6C7B3C}" type="slidenum">
              <a:rPr lang="fr-FR" sz="1100">
                <a:solidFill>
                  <a:srgbClr val="FFFFFF"/>
                </a:solidFill>
              </a:rPr>
              <a:pPr>
                <a:spcBef>
                  <a:spcPct val="50000"/>
                </a:spcBef>
                <a:defRPr/>
              </a:pPr>
              <a:t>‹N°›</a:t>
            </a:fld>
            <a:r>
              <a:rPr lang="fr-FR" sz="11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20000" y="540000"/>
            <a:ext cx="7920000" cy="1144587"/>
          </a:xfrm>
        </p:spPr>
        <p:txBody>
          <a:bodyPr/>
          <a:lstStyle>
            <a:lvl1pPr>
              <a:defRPr cap="all">
                <a:solidFill>
                  <a:srgbClr val="0B3263"/>
                </a:solidFill>
              </a:defRPr>
            </a:lvl1pPr>
          </a:lstStyle>
          <a:p>
            <a:r>
              <a:rPr lang="de-DE" dirty="0" err="1"/>
              <a:t>Cliquez</a:t>
            </a:r>
            <a:r>
              <a:rPr lang="de-DE" dirty="0"/>
              <a:t> et </a:t>
            </a:r>
            <a:r>
              <a:rPr lang="de-DE" dirty="0" err="1"/>
              <a:t>modifiez</a:t>
            </a:r>
            <a:r>
              <a:rPr lang="de-DE" dirty="0"/>
              <a:t> le </a:t>
            </a:r>
            <a:r>
              <a:rPr lang="de-DE" dirty="0" err="1" smtClean="0"/>
              <a:t>titre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bas_dgo6_0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7888"/>
            <a:ext cx="9144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9" descr="P0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14600"/>
            <a:ext cx="43656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9" descr="bandelette_coul.gi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7"/>
          <p:cNvSpPr txBox="1">
            <a:spLocks noChangeArrowheads="1"/>
          </p:cNvSpPr>
          <p:nvPr userDrawn="1"/>
        </p:nvSpPr>
        <p:spPr bwMode="auto">
          <a:xfrm>
            <a:off x="1403350" y="6477000"/>
            <a:ext cx="18002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AFDE0A23-57B0-4DE6-BE11-3649E66D0823}" type="slidenum">
              <a:rPr lang="fr-FR" sz="1100">
                <a:solidFill>
                  <a:srgbClr val="FFFFFF"/>
                </a:solidFill>
                <a:latin typeface="Arial" pitchFamily="34" charset="0"/>
                <a:ea typeface="ＭＳ Ｐゴシック" charset="-128"/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‹N°›</a:t>
            </a:fld>
            <a:r>
              <a:rPr lang="fr-FR" sz="1100">
                <a:solidFill>
                  <a:srgbClr val="000000"/>
                </a:solidFill>
                <a:latin typeface="Arial" pitchFamily="34" charset="0"/>
                <a:ea typeface="ＭＳ Ｐゴシック" charset="-128"/>
              </a:rPr>
              <a:t> 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20000" y="540000"/>
            <a:ext cx="7920000" cy="1144587"/>
          </a:xfrm>
        </p:spPr>
        <p:txBody>
          <a:bodyPr/>
          <a:lstStyle>
            <a:lvl1pPr>
              <a:defRPr cap="all">
                <a:solidFill>
                  <a:srgbClr val="0B3263"/>
                </a:solidFill>
              </a:defRPr>
            </a:lvl1pPr>
          </a:lstStyle>
          <a:p>
            <a:r>
              <a:rPr lang="de-DE" dirty="0" err="1"/>
              <a:t>Cliquez</a:t>
            </a:r>
            <a:r>
              <a:rPr lang="de-DE" dirty="0"/>
              <a:t> et </a:t>
            </a:r>
            <a:r>
              <a:rPr lang="de-DE" dirty="0" err="1"/>
              <a:t>modifiez</a:t>
            </a:r>
            <a:r>
              <a:rPr lang="de-DE" dirty="0"/>
              <a:t> le </a:t>
            </a:r>
            <a:r>
              <a:rPr lang="de-DE" dirty="0" err="1" smtClean="0"/>
              <a:t>titre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63D084FE-8A1F-470D-9BF8-9E742063B01B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0A9D368E-9DA6-4DB7-96C1-3157E973A1EF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905000"/>
            <a:ext cx="3632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03800" y="1905000"/>
            <a:ext cx="3632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DE5956DE-34F4-467B-94F0-F35D1FB94AF6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5F6FCE9F-67C0-41EC-BC2B-B0F1A2459ECB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A2AB2129-FDCD-4D55-8E5A-50258609DB8C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65F0D0EC-969A-45C5-8D19-5A113220A7EE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A2E10-E963-4821-8132-F06C1D065ABF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5EC8-5BAD-4FF9-A29D-A5430737EFBC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000000"/>
                </a:solidFill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D3939D7D-24EA-45B1-B2D1-1945B6D5FE60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7F516483-E33E-45D4-BC77-45788DDD2A5B}" type="slidenum">
              <a:rPr lang="fr-FR"/>
              <a:pPr>
                <a:defRPr/>
              </a:pPr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8388424" y="116632"/>
            <a:ext cx="755576" cy="360338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8388424" y="116632"/>
            <a:ext cx="755576" cy="360338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8388424" y="116632"/>
            <a:ext cx="755576" cy="360338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8388424" y="116632"/>
            <a:ext cx="755576" cy="360338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8388424" y="116632"/>
            <a:ext cx="755576" cy="360338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4C23-47DF-427D-9181-4E3B599186B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F3D9-D46F-4E7F-B426-975F068A5202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C444-2F8B-40FF-892A-0DC0E69766E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88DB-26A7-4C2F-B287-7EA57DA6432F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A5E0-E988-4F4E-93B7-DA2311CF0D4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85D8-69E0-46F9-86EF-1E5E45AB68C5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CB1B-AB0C-4F6A-AA3F-6EABDF9261E8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7EB88-F138-425D-8165-1D7E2275904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FB225-1C1A-4733-A868-256739B6926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ECC4-D06B-4A6E-BB8E-BA0A24E40028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81E0-7EEA-4B39-B20E-88E4BC33342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BACD-15C8-4AB2-9EB3-7CCB172CEDF0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50DF-A8B8-4513-9362-F871029B098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DD0C5-D396-493E-AF13-CEE2AC192229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de-DE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3BD13F-EDB5-4ADD-B8FC-D191EB539C2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18.11.2014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AB34A-D918-418A-BD26-7438EAC7D1EC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6" descr="bas_dgo6.gi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5957888"/>
            <a:ext cx="9144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39750"/>
            <a:ext cx="792003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07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619250"/>
            <a:ext cx="7920038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477000"/>
            <a:ext cx="18002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100">
                <a:solidFill>
                  <a:srgbClr val="FFFFFF"/>
                </a:solidFill>
                <a:ea typeface="ＭＳ Ｐゴシック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3C81C73-E0AD-43EE-8605-093B4397A448}" type="slidenum">
              <a:rPr lang="fr-FR">
                <a:latin typeface="Arial" pitchFamily="34" charset="0"/>
              </a:rPr>
              <a:pPr fontAlgn="base">
                <a:spcAft>
                  <a:spcPct val="0"/>
                </a:spcAft>
                <a:defRPr/>
              </a:pPr>
              <a:t>‹N°›</a:t>
            </a:fld>
            <a:r>
              <a:rPr lang="fr-FR">
                <a:latin typeface="Arial" pitchFamily="34" charset="0"/>
              </a:rPr>
              <a:t> </a:t>
            </a:r>
          </a:p>
        </p:txBody>
      </p:sp>
      <p:pic>
        <p:nvPicPr>
          <p:cNvPr id="3078" name="Image 9" descr="bandelette_coul.gif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cap="all">
          <a:solidFill>
            <a:srgbClr val="0B3263"/>
          </a:solidFill>
          <a:latin typeface="+mj-lt"/>
          <a:ea typeface="ＭＳ Ｐゴシック" charset="0"/>
          <a:cs typeface="Geneva" pitchFamily="9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B3263"/>
          </a:solidFill>
          <a:latin typeface="Verdana" pitchFamily="84" charset="0"/>
          <a:ea typeface="ＭＳ Ｐゴシック" charset="0"/>
          <a:cs typeface="Geneva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B3263"/>
          </a:solidFill>
          <a:latin typeface="Verdana" pitchFamily="84" charset="0"/>
          <a:ea typeface="ＭＳ Ｐゴシック" charset="0"/>
          <a:cs typeface="Geneva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B3263"/>
          </a:solidFill>
          <a:latin typeface="Verdana" pitchFamily="84" charset="0"/>
          <a:ea typeface="ＭＳ Ｐゴシック" charset="0"/>
          <a:cs typeface="Geneva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B3263"/>
          </a:solidFill>
          <a:latin typeface="Verdana" pitchFamily="84" charset="0"/>
          <a:ea typeface="ＭＳ Ｐゴシック" charset="0"/>
          <a:cs typeface="Geneva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charset="0"/>
          <a:cs typeface="Geneva" pitchFamily="9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pitchFamily="112" charset="-128"/>
          <a:cs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Geneva" pitchFamily="112" charset="-128"/>
          <a:cs typeface="Geneva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pitchFamily="112" charset="-128"/>
          <a:cs typeface="Geneva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  <a:cs typeface="Geneva" charset="0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ntoine.bertrand@spw.wallonie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conomie.wallonie.b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gif"/><Relationship Id="rId7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0.jpeg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920037" cy="11445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Theory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practice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3200" dirty="0" smtClean="0"/>
              <a:t>The SBA </a:t>
            </a:r>
            <a:r>
              <a:rPr lang="de-DE" sz="3200" dirty="0" err="1" smtClean="0"/>
              <a:t>implementation</a:t>
            </a:r>
            <a:r>
              <a:rPr lang="de-DE" sz="3200" dirty="0" smtClean="0"/>
              <a:t> in </a:t>
            </a:r>
            <a:r>
              <a:rPr lang="de-DE" sz="3200" dirty="0" err="1" smtClean="0"/>
              <a:t>wallonia</a:t>
            </a:r>
            <a:r>
              <a:rPr lang="de-DE" sz="3200" dirty="0" smtClean="0"/>
              <a:t> </a:t>
            </a:r>
            <a:endParaRPr lang="fr-FR" sz="2400" cap="none" dirty="0" smtClean="0">
              <a:ea typeface="ＭＳ Ｐゴシック" charset="-128"/>
            </a:endParaRPr>
          </a:p>
        </p:txBody>
      </p:sp>
      <p:sp>
        <p:nvSpPr>
          <p:cNvPr id="19459" name="ZoneTexte 2"/>
          <p:cNvSpPr txBox="1">
            <a:spLocks noChangeArrowheads="1"/>
          </p:cNvSpPr>
          <p:nvPr/>
        </p:nvSpPr>
        <p:spPr bwMode="auto">
          <a:xfrm>
            <a:off x="3419872" y="1988622"/>
            <a:ext cx="2123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dirty="0" smtClean="0">
                <a:solidFill>
                  <a:srgbClr val="000000"/>
                </a:solidFill>
              </a:rPr>
              <a:t>20 </a:t>
            </a:r>
            <a:r>
              <a:rPr lang="fr-BE" dirty="0" err="1" smtClean="0">
                <a:solidFill>
                  <a:srgbClr val="000000"/>
                </a:solidFill>
              </a:rPr>
              <a:t>November</a:t>
            </a:r>
            <a:r>
              <a:rPr lang="fr-BE" dirty="0" smtClean="0">
                <a:solidFill>
                  <a:srgbClr val="000000"/>
                </a:solidFill>
              </a:rPr>
              <a:t> 2014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755650" y="5084763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dirty="0" err="1" smtClean="0">
                <a:solidFill>
                  <a:prstClr val="black"/>
                </a:solidFill>
                <a:latin typeface="Arial" pitchFamily="34" charset="0"/>
              </a:rPr>
              <a:t>Investing</a:t>
            </a:r>
            <a:r>
              <a:rPr lang="de-DE" dirty="0" smtClean="0">
                <a:solidFill>
                  <a:prstClr val="black"/>
                </a:solidFill>
                <a:latin typeface="Arial" pitchFamily="34" charset="0"/>
              </a:rPr>
              <a:t> in SMEs – </a:t>
            </a:r>
            <a:r>
              <a:rPr lang="de-DE" dirty="0" err="1" smtClean="0">
                <a:solidFill>
                  <a:prstClr val="black"/>
                </a:solidFill>
                <a:latin typeface="Arial" pitchFamily="34" charset="0"/>
              </a:rPr>
              <a:t>AeR</a:t>
            </a:r>
            <a:r>
              <a:rPr lang="de-DE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Arial" pitchFamily="34" charset="0"/>
              </a:rPr>
              <a:t>presentation</a:t>
            </a:r>
            <a:endParaRPr lang="de-DE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Future of the </a:t>
            </a:r>
            <a:r>
              <a:rPr lang="fr-BE" cap="none" dirty="0" err="1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Walloon</a:t>
            </a:r>
            <a:r>
              <a:rPr lang="fr-BE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 SBA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5" y="1619250"/>
            <a:ext cx="7165107" cy="4140200"/>
          </a:xfrm>
        </p:spPr>
        <p:txBody>
          <a:bodyPr/>
          <a:lstStyle/>
          <a:p>
            <a:pPr marL="457200" lvl="1" eaLnBrk="1" hangingPunct="1"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In the ‘Regional Policy Statement’, the </a:t>
            </a:r>
            <a:r>
              <a:rPr lang="en-CA" b="1" kern="1200" dirty="0" smtClean="0">
                <a:ea typeface="+mn-ea"/>
                <a:cs typeface="+mn-cs"/>
              </a:rPr>
              <a:t>New Regional Government </a:t>
            </a:r>
            <a:r>
              <a:rPr lang="en-CA" kern="1200" dirty="0" smtClean="0">
                <a:ea typeface="+mn-ea"/>
                <a:cs typeface="+mn-cs"/>
              </a:rPr>
              <a:t>affirms the ambition to ‘</a:t>
            </a:r>
            <a:r>
              <a:rPr lang="en-CA" i="1" kern="1200" dirty="0" smtClean="0">
                <a:ea typeface="+mn-ea"/>
                <a:cs typeface="+mn-cs"/>
              </a:rPr>
              <a:t>continue and accelerate, the implementation of all European SBA’s recommendations in order to simplify SMEs’ life</a:t>
            </a:r>
            <a:r>
              <a:rPr lang="en-CA" kern="1200" dirty="0" smtClean="0">
                <a:ea typeface="+mn-ea"/>
                <a:cs typeface="+mn-cs"/>
              </a:rPr>
              <a:t>’.</a:t>
            </a:r>
          </a:p>
          <a:p>
            <a:pPr marL="457200" lvl="1" eaLnBrk="1" hangingPunct="1">
              <a:buBlip>
                <a:blip r:embed="rId2"/>
              </a:buBlip>
              <a:defRPr/>
            </a:pPr>
            <a:endParaRPr lang="en-CA" kern="1200" dirty="0" smtClean="0">
              <a:ea typeface="+mn-ea"/>
              <a:cs typeface="+mn-cs"/>
            </a:endParaRPr>
          </a:p>
          <a:p>
            <a:pPr marL="857250" lvl="2" eaLnBrk="1" hangingPunct="1"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Enlarge the scope of the Walloon SBA to the 10 principles </a:t>
            </a:r>
          </a:p>
          <a:p>
            <a:pPr marL="857250" lvl="2" eaLnBrk="1" hangingPunct="1">
              <a:buNone/>
              <a:defRPr/>
            </a:pPr>
            <a:endParaRPr lang="en-CA" kern="1200" dirty="0" smtClean="0">
              <a:ea typeface="+mn-ea"/>
              <a:cs typeface="+mn-cs"/>
            </a:endParaRPr>
          </a:p>
          <a:p>
            <a:pPr marL="857250" lvl="2" eaLnBrk="1" hangingPunct="1"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Enlarge the Steering Committee to new </a:t>
            </a:r>
            <a:r>
              <a:rPr lang="en-CA" kern="1200" dirty="0" err="1" smtClean="0">
                <a:ea typeface="+mn-ea"/>
                <a:cs typeface="+mn-cs"/>
              </a:rPr>
              <a:t>stakholders</a:t>
            </a:r>
            <a:endParaRPr lang="en-CA" kern="1200" dirty="0" smtClean="0">
              <a:ea typeface="+mn-ea"/>
              <a:cs typeface="+mn-cs"/>
            </a:endParaRPr>
          </a:p>
          <a:p>
            <a:pPr marL="457200" lvl="1" eaLnBrk="1" hangingPunct="1">
              <a:buBlip>
                <a:blip r:embed="rId2"/>
              </a:buBlip>
              <a:defRPr/>
            </a:pPr>
            <a:endParaRPr lang="en-CA" kern="1200" dirty="0" smtClean="0">
              <a:ea typeface="+mn-ea"/>
              <a:cs typeface="+mn-cs"/>
            </a:endParaRPr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The </a:t>
            </a:r>
            <a:r>
              <a:rPr lang="en-CA" b="1" kern="1200" dirty="0" smtClean="0">
                <a:ea typeface="+mn-ea"/>
                <a:cs typeface="+mn-cs"/>
              </a:rPr>
              <a:t>Walloon Economic and Social </a:t>
            </a:r>
            <a:r>
              <a:rPr lang="en-CA" b="1" kern="1200" dirty="0" err="1" smtClean="0">
                <a:ea typeface="+mn-ea"/>
                <a:cs typeface="+mn-cs"/>
              </a:rPr>
              <a:t>Committe</a:t>
            </a:r>
            <a:r>
              <a:rPr lang="en-CA" b="1" kern="1200" dirty="0" smtClean="0">
                <a:ea typeface="+mn-ea"/>
                <a:cs typeface="+mn-cs"/>
              </a:rPr>
              <a:t> </a:t>
            </a:r>
            <a:r>
              <a:rPr lang="en-CA" kern="1200" dirty="0" smtClean="0">
                <a:ea typeface="+mn-ea"/>
                <a:cs typeface="+mn-cs"/>
              </a:rPr>
              <a:t>asked the Regional Government to amplify again the SBA’ s implementation (notice to the RG 10/10/2014) </a:t>
            </a:r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 smtClean="0"/>
          </a:p>
        </p:txBody>
      </p:sp>
      <p:pic>
        <p:nvPicPr>
          <p:cNvPr id="6" name="Image 5" descr="logo wallonia.jpg"/>
          <p:cNvPicPr>
            <a:picLocks noChangeAspect="1"/>
          </p:cNvPicPr>
          <p:nvPr/>
        </p:nvPicPr>
        <p:blipFill>
          <a:blip r:embed="rId3" cstate="print"/>
          <a:srcRect l="18245" r="14856"/>
          <a:stretch>
            <a:fillRect/>
          </a:stretch>
        </p:blipFill>
        <p:spPr>
          <a:xfrm>
            <a:off x="179512" y="2303057"/>
            <a:ext cx="1728192" cy="1413973"/>
          </a:xfrm>
          <a:prstGeom prst="rect">
            <a:avLst/>
          </a:prstGeom>
        </p:spPr>
      </p:pic>
      <p:pic>
        <p:nvPicPr>
          <p:cNvPr id="8" name="Image 7" descr="téléchargem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509120"/>
            <a:ext cx="1524000" cy="93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Future of the </a:t>
            </a:r>
            <a:r>
              <a:rPr lang="fr-BE" cap="none" dirty="0" err="1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Walloon</a:t>
            </a:r>
            <a:r>
              <a:rPr lang="fr-BE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 SBA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619250"/>
            <a:ext cx="7525147" cy="1593726"/>
          </a:xfrm>
        </p:spPr>
        <p:txBody>
          <a:bodyPr/>
          <a:lstStyle/>
          <a:p>
            <a:pPr marL="857250" lvl="2" eaLnBrk="1" hangingPunct="1">
              <a:buBlip>
                <a:blip r:embed="rId2"/>
              </a:buBlip>
              <a:defRPr/>
            </a:pPr>
            <a:endParaRPr lang="en-CA" kern="1200" dirty="0" smtClean="0">
              <a:ea typeface="+mn-ea"/>
              <a:cs typeface="+mn-cs"/>
            </a:endParaRPr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CA" kern="1200" dirty="0" smtClean="0"/>
              <a:t>Will depend on the new SBA 2.0’s content</a:t>
            </a:r>
          </a:p>
          <a:p>
            <a:pPr marL="457200" lvl="1" eaLnBrk="1" hangingPunct="1">
              <a:buNone/>
              <a:defRPr/>
            </a:pPr>
            <a:endParaRPr lang="en-CA" kern="1200" dirty="0" smtClean="0"/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CA" kern="1200" dirty="0" smtClean="0"/>
              <a:t>Wallonia will answer to the public consultation after having consulted</a:t>
            </a:r>
            <a:endParaRPr lang="en-CA" dirty="0" smtClean="0"/>
          </a:p>
        </p:txBody>
      </p:sp>
      <p:pic>
        <p:nvPicPr>
          <p:cNvPr id="7" name="Image 6" descr="logo_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1484784"/>
            <a:ext cx="1684987" cy="936104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73016"/>
            <a:ext cx="1295904" cy="129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téléchargeme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92416" y="3754243"/>
            <a:ext cx="1524000" cy="93345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-252536" y="4869160"/>
            <a:ext cx="3779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2" indent="-2286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1100" b="1" smtClean="0">
                <a:ea typeface="Geneva" pitchFamily="112" charset="-128"/>
                <a:cs typeface="Geneva" charset="0"/>
              </a:rPr>
              <a:t>The steering </a:t>
            </a:r>
            <a:r>
              <a:rPr lang="en-CA" sz="1100" b="1" smtClean="0">
                <a:ea typeface="Geneva" pitchFamily="112" charset="-128"/>
                <a:cs typeface="Geneva" charset="0"/>
              </a:rPr>
              <a:t>Committee </a:t>
            </a:r>
            <a:r>
              <a:rPr lang="en-CA" sz="1100" b="1" smtClean="0">
                <a:ea typeface="Geneva" pitchFamily="112" charset="-128"/>
                <a:cs typeface="Geneva" charset="0"/>
              </a:rPr>
              <a:t>stakeholders</a:t>
            </a:r>
            <a:endParaRPr lang="en-CA" sz="1200"/>
          </a:p>
        </p:txBody>
      </p:sp>
      <p:sp>
        <p:nvSpPr>
          <p:cNvPr id="14" name="ZoneTexte 13"/>
          <p:cNvSpPr txBox="1"/>
          <p:nvPr/>
        </p:nvSpPr>
        <p:spPr>
          <a:xfrm>
            <a:off x="4427984" y="4797152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2" indent="-2286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1100" b="1" dirty="0" smtClean="0">
                <a:ea typeface="Geneva" pitchFamily="112" charset="-128"/>
                <a:cs typeface="Geneva" charset="0"/>
              </a:rPr>
              <a:t>The Walloon Economic and Social Committee</a:t>
            </a:r>
            <a:endParaRPr lang="fr-BE" sz="1100" b="1" dirty="0" smtClean="0">
              <a:ea typeface="Geneva" pitchFamily="112" charset="-128"/>
              <a:cs typeface="Geneva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 bwMode="auto">
          <a:xfrm flipH="1">
            <a:off x="2843808" y="3212976"/>
            <a:ext cx="2034382" cy="10079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cteur droit avec flèche 16"/>
          <p:cNvCxnSpPr/>
          <p:nvPr/>
        </p:nvCxnSpPr>
        <p:spPr bwMode="auto">
          <a:xfrm>
            <a:off x="4860032" y="3212976"/>
            <a:ext cx="1932384" cy="10079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038" cy="900113"/>
          </a:xfrm>
        </p:spPr>
        <p:txBody>
          <a:bodyPr/>
          <a:lstStyle/>
          <a:p>
            <a:pPr algn="ctr"/>
            <a:r>
              <a:rPr lang="en-CA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/>
            </a:r>
            <a:br>
              <a:rPr lang="en-CA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</a:br>
            <a:r>
              <a:rPr lang="en-CA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Some food for thought for the new SBA 2.0</a:t>
            </a:r>
            <a:endParaRPr lang="en-CA" cap="none" dirty="0" smtClean="0">
              <a:solidFill>
                <a:srgbClr val="09D1C7"/>
              </a:solidFill>
              <a:ea typeface="ＭＳ Ｐゴシック" charset="-128"/>
              <a:cs typeface="Geneva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461251" cy="4140200"/>
          </a:xfrm>
        </p:spPr>
        <p:txBody>
          <a:bodyPr/>
          <a:lstStyle/>
          <a:p>
            <a:pPr marL="857250" lvl="2" eaLnBrk="1" hangingPunct="1">
              <a:buBlip>
                <a:blip r:embed="rId2"/>
              </a:buBlip>
              <a:defRPr/>
            </a:pPr>
            <a:endParaRPr lang="en-CA" kern="1200" dirty="0" smtClean="0">
              <a:ea typeface="+mn-ea"/>
              <a:cs typeface="+mn-cs"/>
            </a:endParaRPr>
          </a:p>
          <a:p>
            <a:pPr marL="857250" lvl="2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Including the ‘Entrepreneurship 2020 Pla</a:t>
            </a:r>
            <a:r>
              <a:rPr lang="en-CA" kern="1200" dirty="0" smtClean="0">
                <a:ea typeface="+mn-ea"/>
                <a:cs typeface="+mn-cs"/>
              </a:rPr>
              <a:t>n</a:t>
            </a:r>
            <a:r>
              <a:rPr lang="en-CA" kern="1200" dirty="0" smtClean="0">
                <a:ea typeface="+mn-ea"/>
                <a:cs typeface="+mn-cs"/>
              </a:rPr>
              <a:t>’ and ‘Green Action Plan’ into the new SBA</a:t>
            </a:r>
          </a:p>
          <a:p>
            <a:pPr marL="1276350" lvl="3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Avoid the multiplication and reporting of specific plan</a:t>
            </a:r>
          </a:p>
          <a:p>
            <a:pPr marL="857250" lvl="2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Withdrawing out of date recommendations</a:t>
            </a:r>
          </a:p>
          <a:p>
            <a:pPr marL="857250" lvl="2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CA" kern="1200" dirty="0" smtClean="0">
                <a:ea typeface="+mn-ea"/>
                <a:cs typeface="+mn-cs"/>
              </a:rPr>
              <a:t>Keeping recommendations general</a:t>
            </a:r>
          </a:p>
          <a:p>
            <a:pPr marL="1276350" lvl="3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CA" kern="1200" dirty="0" smtClean="0"/>
              <a:t>e.g. ‘lead markets’</a:t>
            </a:r>
          </a:p>
          <a:p>
            <a:pPr marL="857250" lvl="2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US" dirty="0" smtClean="0"/>
              <a:t>If </a:t>
            </a:r>
            <a:r>
              <a:rPr lang="en-US" dirty="0" smtClean="0"/>
              <a:t>competences become the fifth priority, </a:t>
            </a:r>
            <a:r>
              <a:rPr lang="en-US" dirty="0" smtClean="0"/>
              <a:t>having for the </a:t>
            </a:r>
            <a:r>
              <a:rPr lang="en-US" dirty="0" smtClean="0"/>
              <a:t>new SBA </a:t>
            </a:r>
            <a:r>
              <a:rPr lang="en-US" dirty="0" smtClean="0"/>
              <a:t>a </a:t>
            </a:r>
            <a:r>
              <a:rPr lang="en-US" dirty="0" smtClean="0"/>
              <a:t>specific chapter and recommendations about </a:t>
            </a:r>
            <a:r>
              <a:rPr lang="en-US" dirty="0" smtClean="0"/>
              <a:t>it</a:t>
            </a:r>
            <a:r>
              <a:rPr lang="en-US" dirty="0" smtClean="0"/>
              <a:t>?</a:t>
            </a:r>
            <a:endParaRPr lang="en-US" dirty="0" smtClean="0"/>
          </a:p>
          <a:p>
            <a:pPr marL="1276350" lvl="3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US" dirty="0" smtClean="0"/>
              <a:t>divide </a:t>
            </a:r>
            <a:r>
              <a:rPr lang="en-US" dirty="0" smtClean="0"/>
              <a:t>the 8th principle of the new SBA into </a:t>
            </a:r>
            <a:r>
              <a:rPr lang="en-US" dirty="0" smtClean="0"/>
              <a:t>two</a:t>
            </a:r>
          </a:p>
          <a:p>
            <a:pPr marL="857250" lvl="2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US" dirty="0" smtClean="0"/>
              <a:t>Giving more importance to the </a:t>
            </a:r>
            <a:r>
              <a:rPr lang="en-US" dirty="0" smtClean="0"/>
              <a:t>principle 9: « Turning environmental challenges into opportunities </a:t>
            </a:r>
            <a:r>
              <a:rPr lang="en-US" dirty="0" smtClean="0"/>
              <a:t>»?</a:t>
            </a:r>
          </a:p>
          <a:p>
            <a:pPr marL="1276350" lvl="3" eaLnBrk="1" hangingPunct="1">
              <a:spcAft>
                <a:spcPts val="600"/>
              </a:spcAft>
              <a:buBlip>
                <a:blip r:embed="rId2"/>
              </a:buBlip>
              <a:defRPr/>
            </a:pPr>
            <a:r>
              <a:rPr lang="en-US" kern="1200" dirty="0" smtClean="0">
                <a:ea typeface="+mn-ea"/>
                <a:cs typeface="+mn-cs"/>
              </a:rPr>
              <a:t>Matter of competitiveness and survival of our SMEs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038" cy="900113"/>
          </a:xfrm>
        </p:spPr>
        <p:txBody>
          <a:bodyPr/>
          <a:lstStyle/>
          <a:p>
            <a:pPr algn="ctr"/>
            <a:r>
              <a:rPr lang="en-CA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Some food for thought for the new SBA 2.0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461251" cy="4140200"/>
          </a:xfrm>
        </p:spPr>
        <p:txBody>
          <a:bodyPr/>
          <a:lstStyle/>
          <a:p>
            <a:pPr marL="857250" lvl="2" eaLnBrk="1" hangingPunct="1">
              <a:buNone/>
              <a:defRPr/>
            </a:pPr>
            <a:endParaRPr lang="en-US" kern="1200" dirty="0" smtClean="0">
              <a:ea typeface="+mn-ea"/>
              <a:cs typeface="+mn-cs"/>
            </a:endParaRPr>
          </a:p>
          <a:p>
            <a:pPr marL="857250" lvl="2" eaLnBrk="1" hangingPunct="1">
              <a:buBlip>
                <a:blip r:embed="rId2"/>
              </a:buBlip>
              <a:defRPr/>
            </a:pPr>
            <a:r>
              <a:rPr lang="en-US" dirty="0" smtClean="0"/>
              <a:t>Focusing </a:t>
            </a:r>
            <a:r>
              <a:rPr lang="en-US" dirty="0" smtClean="0"/>
              <a:t>on the issue of “growth without employment</a:t>
            </a:r>
            <a:r>
              <a:rPr lang="en-US" dirty="0" smtClean="0"/>
              <a:t>”?</a:t>
            </a:r>
          </a:p>
          <a:p>
            <a:pPr marL="1695450" lvl="4" eaLnBrk="1" hangingPunct="1">
              <a:buBlip>
                <a:blip r:embed="rId2"/>
              </a:buBlip>
              <a:defRPr/>
            </a:pPr>
            <a:endParaRPr lang="en-US" kern="1200" dirty="0" smtClean="0">
              <a:ea typeface="+mn-ea"/>
              <a:cs typeface="+mn-cs"/>
            </a:endParaRPr>
          </a:p>
          <a:p>
            <a:pPr marL="1695450" lvl="4" eaLnBrk="1" hangingPunct="1">
              <a:buBlip>
                <a:blip r:embed="rId2"/>
              </a:buBlip>
              <a:defRPr/>
            </a:pPr>
            <a:endParaRPr lang="en-CA" kern="1200" dirty="0" smtClean="0">
              <a:ea typeface="+mn-ea"/>
              <a:cs typeface="+mn-cs"/>
            </a:endParaRP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 smtClean="0"/>
          </a:p>
        </p:txBody>
      </p:sp>
      <p:graphicFrame>
        <p:nvGraphicFramePr>
          <p:cNvPr id="5" name="Graphique 4"/>
          <p:cNvGraphicFramePr/>
          <p:nvPr/>
        </p:nvGraphicFramePr>
        <p:xfrm>
          <a:off x="1835696" y="2132856"/>
          <a:ext cx="57606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0648"/>
            <a:ext cx="7920037" cy="11445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3200" dirty="0" err="1" smtClean="0"/>
              <a:t>Thank</a:t>
            </a:r>
            <a:r>
              <a:rPr lang="de-DE" sz="3200" dirty="0" smtClean="0"/>
              <a:t> </a:t>
            </a:r>
            <a:r>
              <a:rPr lang="de-DE" sz="3200" dirty="0" err="1" smtClean="0"/>
              <a:t>you</a:t>
            </a:r>
            <a:r>
              <a:rPr lang="de-DE" sz="3200" dirty="0" smtClean="0"/>
              <a:t>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your</a:t>
            </a:r>
            <a:r>
              <a:rPr lang="de-DE" sz="3200" dirty="0" smtClean="0"/>
              <a:t> </a:t>
            </a:r>
            <a:r>
              <a:rPr lang="de-DE" sz="3200" dirty="0" err="1" smtClean="0"/>
              <a:t>attention</a:t>
            </a:r>
            <a:r>
              <a:rPr lang="de-DE" sz="3200" dirty="0" smtClean="0"/>
              <a:t> !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fr-BE" sz="1600" cap="none" dirty="0" smtClean="0">
                <a:solidFill>
                  <a:prstClr val="black"/>
                </a:solidFill>
                <a:latin typeface="+mn-lt"/>
              </a:rPr>
              <a:t>Antoine </a:t>
            </a:r>
            <a:r>
              <a:rPr lang="fr-BE" sz="1600" cap="none" dirty="0" smtClean="0">
                <a:solidFill>
                  <a:prstClr val="black"/>
                </a:solidFill>
                <a:latin typeface="+mn-lt"/>
              </a:rPr>
              <a:t>BERTRAND </a:t>
            </a:r>
            <a:r>
              <a:rPr lang="fr-BE" sz="1600" cap="none" dirty="0" smtClean="0">
                <a:solidFill>
                  <a:prstClr val="black"/>
                </a:solidFill>
                <a:latin typeface="+mn-lt"/>
                <a:hlinkClick r:id="rId3"/>
              </a:rPr>
              <a:t>antoine.bertrand@spw.wallonie.be</a:t>
            </a:r>
            <a:r>
              <a:rPr lang="fr-BE" sz="1600" cap="none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de-DE" sz="1600" cap="none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latin typeface="Arial" pitchFamily="34" charset="0"/>
              </a:rPr>
              <a:t/>
            </a:r>
            <a:br>
              <a:rPr lang="de-DE" sz="2400" dirty="0" smtClean="0">
                <a:solidFill>
                  <a:prstClr val="black"/>
                </a:solidFill>
                <a:latin typeface="Arial" pitchFamily="34" charset="0"/>
              </a:rPr>
            </a:br>
            <a:endParaRPr lang="fr-FR" sz="2400" cap="none" dirty="0" smtClean="0">
              <a:ea typeface="ＭＳ Ｐゴシック" charset="-128"/>
            </a:endParaRPr>
          </a:p>
        </p:txBody>
      </p:sp>
      <p:sp>
        <p:nvSpPr>
          <p:cNvPr id="40963" name="ZoneTexte 2"/>
          <p:cNvSpPr txBox="1">
            <a:spLocks noChangeArrowheads="1"/>
          </p:cNvSpPr>
          <p:nvPr/>
        </p:nvSpPr>
        <p:spPr bwMode="auto">
          <a:xfrm>
            <a:off x="3600450" y="1988622"/>
            <a:ext cx="1979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dirty="0" smtClean="0">
                <a:solidFill>
                  <a:srgbClr val="000000"/>
                </a:solidFill>
              </a:rPr>
              <a:t>20 </a:t>
            </a:r>
            <a:r>
              <a:rPr lang="fr-BE" dirty="0" err="1" smtClean="0">
                <a:solidFill>
                  <a:srgbClr val="000000"/>
                </a:solidFill>
              </a:rPr>
              <a:t>November</a:t>
            </a:r>
            <a:r>
              <a:rPr lang="fr-BE" dirty="0" smtClean="0">
                <a:solidFill>
                  <a:srgbClr val="000000"/>
                </a:solidFill>
              </a:rPr>
              <a:t> 2014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971550" y="4941888"/>
            <a:ext cx="7345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dirty="0" err="1" smtClean="0"/>
              <a:t>Twitter</a:t>
            </a:r>
            <a:r>
              <a:rPr lang="fr-BE" dirty="0" smtClean="0"/>
              <a:t> |</a:t>
            </a:r>
            <a:r>
              <a:rPr lang="fr-BE" dirty="0" err="1" smtClean="0"/>
              <a:t>EnvoyePMEwallon</a:t>
            </a:r>
            <a:r>
              <a:rPr lang="fr-BE" dirty="0" smtClean="0"/>
              <a:t> (@</a:t>
            </a:r>
            <a:r>
              <a:rPr lang="fr-BE" dirty="0" err="1" smtClean="0"/>
              <a:t>EnvoyePMEwallon</a:t>
            </a:r>
            <a:r>
              <a:rPr lang="fr-BE" dirty="0" smtClean="0"/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prstClr val="black"/>
                </a:solidFill>
                <a:latin typeface="Arial" pitchFamily="34" charset="0"/>
                <a:hlinkClick r:id="rId4"/>
              </a:rPr>
              <a:t>www.economie.wallonie.be</a:t>
            </a:r>
            <a:endParaRPr lang="de-DE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5" name="Picture 2" descr="http://economiewallonie.be/sites/default/files/styles/large/public/SBA.jpg?itok=ncG3WW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660" y="1697208"/>
            <a:ext cx="6120680" cy="302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ce réservé du contenu 4"/>
          <p:cNvSpPr>
            <a:spLocks noGrp="1"/>
          </p:cNvSpPr>
          <p:nvPr>
            <p:ph idx="1"/>
          </p:nvPr>
        </p:nvSpPr>
        <p:spPr>
          <a:xfrm>
            <a:off x="611560" y="1052736"/>
            <a:ext cx="8064500" cy="1192212"/>
          </a:xfrm>
        </p:spPr>
        <p:txBody>
          <a:bodyPr/>
          <a:lstStyle/>
          <a:p>
            <a:pPr>
              <a:buFont typeface="Verdana" pitchFamily="34" charset="0"/>
              <a:buAutoNum type="romanUcPeriod"/>
            </a:pPr>
            <a:r>
              <a:rPr lang="en-US" sz="2000" dirty="0" smtClean="0">
                <a:latin typeface="+mj-lt"/>
                <a:ea typeface="ＭＳ Ｐゴシック" charset="-128"/>
                <a:cs typeface="Geneva" charset="0"/>
              </a:rPr>
              <a:t>Integration </a:t>
            </a:r>
            <a:r>
              <a:rPr lang="en-US" sz="2000" dirty="0" smtClean="0">
                <a:latin typeface="+mj-lt"/>
                <a:ea typeface="ＭＳ Ｐゴシック" charset="-128"/>
                <a:cs typeface="Geneva" charset="0"/>
              </a:rPr>
              <a:t>of the "Small Business Act" into the Walloon political agenda</a:t>
            </a:r>
          </a:p>
          <a:p>
            <a:pPr>
              <a:buFont typeface="Verdana" pitchFamily="34" charset="0"/>
              <a:buAutoNum type="romanUcPeriod"/>
            </a:pPr>
            <a:endParaRPr lang="en-US" sz="2000" dirty="0" smtClean="0">
              <a:latin typeface="+mj-lt"/>
              <a:ea typeface="ＭＳ Ｐゴシック" charset="-128"/>
              <a:cs typeface="Geneva" charset="0"/>
            </a:endParaRPr>
          </a:p>
          <a:p>
            <a:pPr>
              <a:buFont typeface="Verdana" pitchFamily="34" charset="0"/>
              <a:buAutoNum type="romanUcPeriod"/>
            </a:pPr>
            <a:r>
              <a:rPr lang="en-US" sz="2000" dirty="0" smtClean="0">
                <a:latin typeface="+mj-lt"/>
                <a:ea typeface="ＭＳ Ｐゴシック" charset="-128"/>
                <a:cs typeface="Geneva" charset="0"/>
              </a:rPr>
              <a:t> Results after 3 years</a:t>
            </a:r>
          </a:p>
          <a:p>
            <a:pPr lvl="1">
              <a:buFont typeface="Verdana" pitchFamily="34" charset="0"/>
              <a:buAutoNum type="romanUcPeriod"/>
            </a:pPr>
            <a:r>
              <a:rPr lang="en-US" sz="2000" dirty="0" smtClean="0">
                <a:latin typeface="+mj-lt"/>
                <a:ea typeface="ＭＳ Ｐゴシック" charset="-128"/>
              </a:rPr>
              <a:t>The SME Policy coordination</a:t>
            </a:r>
          </a:p>
          <a:p>
            <a:pPr lvl="1">
              <a:buFont typeface="Verdana" pitchFamily="34" charset="0"/>
              <a:buAutoNum type="romanUcPeriod"/>
            </a:pPr>
            <a:r>
              <a:rPr lang="en-US" sz="2000" dirty="0" smtClean="0">
                <a:latin typeface="+mj-lt"/>
                <a:ea typeface="ＭＳ Ｐゴシック" charset="-128"/>
                <a:cs typeface="Geneva" charset="0"/>
              </a:rPr>
              <a:t>The dialogue</a:t>
            </a:r>
          </a:p>
          <a:p>
            <a:pPr lvl="1">
              <a:buFont typeface="Verdana" pitchFamily="34" charset="0"/>
              <a:buAutoNum type="romanUcPeriod"/>
            </a:pPr>
            <a:r>
              <a:rPr lang="en-US" sz="2000" dirty="0" smtClean="0">
                <a:latin typeface="+mj-lt"/>
                <a:ea typeface="ＭＳ Ｐゴシック" charset="-128"/>
              </a:rPr>
              <a:t>The international recognition</a:t>
            </a:r>
            <a:endParaRPr lang="en-US" sz="2000" dirty="0" smtClean="0">
              <a:latin typeface="+mj-lt"/>
              <a:ea typeface="ＭＳ Ｐゴシック" charset="-128"/>
              <a:cs typeface="Geneva" charset="0"/>
            </a:endParaRPr>
          </a:p>
          <a:p>
            <a:pPr>
              <a:buFont typeface="Verdana" pitchFamily="34" charset="0"/>
              <a:buAutoNum type="romanUcPeriod"/>
            </a:pPr>
            <a:endParaRPr lang="en-US" sz="2000" dirty="0" smtClean="0">
              <a:latin typeface="+mj-lt"/>
              <a:ea typeface="ＭＳ Ｐゴシック" charset="-128"/>
              <a:cs typeface="Geneva" charset="0"/>
            </a:endParaRPr>
          </a:p>
          <a:p>
            <a:pPr>
              <a:buFont typeface="Verdana" pitchFamily="34" charset="0"/>
              <a:buAutoNum type="romanUcPeriod"/>
            </a:pPr>
            <a:r>
              <a:rPr lang="en-US" sz="2000" dirty="0" smtClean="0">
                <a:latin typeface="+mj-lt"/>
                <a:ea typeface="ＭＳ Ｐゴシック" charset="-128"/>
                <a:cs typeface="Geneva" charset="0"/>
              </a:rPr>
              <a:t> The future of the Walloon in the context of the new European SBA</a:t>
            </a:r>
          </a:p>
          <a:p>
            <a:pPr>
              <a:buFont typeface="Verdana" pitchFamily="34" charset="0"/>
              <a:buAutoNum type="romanUcPeriod"/>
            </a:pPr>
            <a:endParaRPr lang="en-US" sz="2000" dirty="0" smtClean="0">
              <a:latin typeface="+mj-lt"/>
              <a:ea typeface="ＭＳ Ｐゴシック" charset="-128"/>
            </a:endParaRPr>
          </a:p>
          <a:p>
            <a:pPr>
              <a:buFont typeface="Verdana" pitchFamily="34" charset="0"/>
              <a:buAutoNum type="romanUcPeriod"/>
            </a:pPr>
            <a:r>
              <a:rPr lang="en-US" sz="2000" dirty="0" smtClean="0">
                <a:latin typeface="+mj-lt"/>
                <a:ea typeface="ＭＳ Ｐゴシック" charset="-128"/>
              </a:rPr>
              <a:t>Some food for thought for the new SBA 2.0</a:t>
            </a:r>
            <a:endParaRPr lang="fr-FR" sz="2000" dirty="0" smtClean="0">
              <a:latin typeface="+mj-lt"/>
              <a:ea typeface="ＭＳ Ｐゴシック" charset="-128"/>
              <a:cs typeface="Geneva" charset="0"/>
            </a:endParaRPr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>
          <a:xfrm>
            <a:off x="239713" y="260350"/>
            <a:ext cx="8796337" cy="900113"/>
          </a:xfrm>
        </p:spPr>
        <p:txBody>
          <a:bodyPr/>
          <a:lstStyle/>
          <a:p>
            <a:pPr algn="ctr"/>
            <a:r>
              <a:rPr lang="en-US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Contents</a:t>
            </a:r>
            <a:r>
              <a:rPr lang="fr-FR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  <a:t/>
            </a:r>
            <a:br>
              <a:rPr lang="fr-FR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</a:br>
            <a:r>
              <a:rPr lang="de-DE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  <a:t/>
            </a:r>
            <a:br>
              <a:rPr lang="de-DE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</a:br>
            <a:endParaRPr lang="de-DE" sz="2400" cap="none" dirty="0" smtClean="0">
              <a:solidFill>
                <a:srgbClr val="47D1FF"/>
              </a:solidFill>
              <a:ea typeface="ＭＳ Ｐゴシック" pitchFamily="34" charset="-128"/>
              <a:cs typeface="Genev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3"/>
          <p:cNvSpPr>
            <a:spLocks noGrp="1"/>
          </p:cNvSpPr>
          <p:nvPr>
            <p:ph type="title"/>
          </p:nvPr>
        </p:nvSpPr>
        <p:spPr>
          <a:xfrm>
            <a:off x="239713" y="260350"/>
            <a:ext cx="8796337" cy="900113"/>
          </a:xfrm>
        </p:spPr>
        <p:txBody>
          <a:bodyPr/>
          <a:lstStyle/>
          <a:p>
            <a:pPr algn="ctr"/>
            <a:r>
              <a:rPr lang="en-US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Integration </a:t>
            </a:r>
            <a:r>
              <a:rPr lang="en-US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of the "Small Business Act" into the Walloon political agenda </a:t>
            </a:r>
            <a:r>
              <a:rPr lang="fr-FR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  <a:t/>
            </a:r>
            <a:br>
              <a:rPr lang="fr-FR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</a:br>
            <a:r>
              <a:rPr lang="de-DE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  <a:t/>
            </a:r>
            <a:br>
              <a:rPr lang="de-DE" sz="2400" cap="none" dirty="0" smtClean="0">
                <a:solidFill>
                  <a:srgbClr val="47D1FF"/>
                </a:solidFill>
                <a:ea typeface="ＭＳ Ｐゴシック" pitchFamily="34" charset="-128"/>
                <a:cs typeface="Geneva" charset="0"/>
              </a:rPr>
            </a:br>
            <a:endParaRPr lang="de-DE" sz="2400" cap="none" dirty="0" smtClean="0">
              <a:solidFill>
                <a:srgbClr val="47D1FF"/>
              </a:solidFill>
              <a:ea typeface="ＭＳ Ｐゴシック" pitchFamily="34" charset="-128"/>
              <a:cs typeface="Geneva" charset="0"/>
            </a:endParaRPr>
          </a:p>
        </p:txBody>
      </p:sp>
      <p:sp>
        <p:nvSpPr>
          <p:cNvPr id="23555" name="Espace réservé du contenu 4"/>
          <p:cNvSpPr>
            <a:spLocks noGrp="1"/>
          </p:cNvSpPr>
          <p:nvPr>
            <p:ph idx="1"/>
          </p:nvPr>
        </p:nvSpPr>
        <p:spPr>
          <a:xfrm>
            <a:off x="1115616" y="4796184"/>
            <a:ext cx="7777559" cy="10810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0" dirty="0" smtClean="0">
                <a:ea typeface="ＭＳ Ｐゴシック" pitchFamily="34" charset="-128"/>
                <a:cs typeface="Geneva" charset="0"/>
              </a:rPr>
              <a:t>Belgium = Federal State</a:t>
            </a:r>
            <a:endParaRPr lang="en-US" b="0" u="sng" dirty="0" smtClean="0">
              <a:ea typeface="ＭＳ Ｐゴシック" pitchFamily="34" charset="-128"/>
              <a:cs typeface="Geneva" charset="0"/>
            </a:endParaRPr>
          </a:p>
          <a:p>
            <a:r>
              <a:rPr lang="en-US" b="0" u="sng" dirty="0" smtClean="0">
                <a:ea typeface="ＭＳ Ｐゴシック" pitchFamily="34" charset="-128"/>
                <a:cs typeface="Geneva" charset="0"/>
              </a:rPr>
              <a:t>The 10 principles contained in the </a:t>
            </a:r>
            <a:r>
              <a:rPr lang="en-US" b="0" i="1" u="sng" dirty="0" smtClean="0">
                <a:ea typeface="ＭＳ Ｐゴシック" pitchFamily="34" charset="-128"/>
                <a:cs typeface="Geneva" charset="0"/>
              </a:rPr>
              <a:t>Small Business Act are not totally transposable into the arsenal of </a:t>
            </a:r>
            <a:r>
              <a:rPr lang="en-US" b="0" u="sng" dirty="0" smtClean="0">
                <a:ea typeface="ＭＳ Ｐゴシック" pitchFamily="34" charset="-128"/>
                <a:cs typeface="Geneva" charset="0"/>
              </a:rPr>
              <a:t>regional policies</a:t>
            </a:r>
            <a:r>
              <a:rPr lang="en-US" b="0" dirty="0" smtClean="0">
                <a:ea typeface="ＭＳ Ｐゴシック" pitchFamily="34" charset="-128"/>
                <a:cs typeface="Geneva" charset="0"/>
              </a:rPr>
              <a:t>. </a:t>
            </a:r>
          </a:p>
          <a:p>
            <a:pPr>
              <a:buFontTx/>
              <a:buNone/>
            </a:pPr>
            <a:endParaRPr lang="en-US" b="0" dirty="0" smtClean="0">
              <a:ea typeface="ＭＳ Ｐゴシック" pitchFamily="34" charset="-128"/>
              <a:cs typeface="Geneva" charset="0"/>
            </a:endParaRPr>
          </a:p>
        </p:txBody>
      </p:sp>
      <p:sp>
        <p:nvSpPr>
          <p:cNvPr id="23556" name="AutoShape 2" descr="https://encrypted-tbn1.gstatic.com/images?q=tbn:ANd9GcRps9D4P0flt0ljPmuQpuuAxTMxxBQLwEL9C8t0rBAt7oyg5523Zg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Verdana" pitchFamily="34" charset="0"/>
            </a:endParaRPr>
          </a:p>
        </p:txBody>
      </p:sp>
      <p:pic>
        <p:nvPicPr>
          <p:cNvPr id="23557" name="Picture 4" descr="http://3.bp.blogspot.com/_iYopRuyyvAg/TPx0Jk4uKPI/AAAAAAAAAoY/jCFne8uy6PE/s1600/atten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581128"/>
            <a:ext cx="43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84213" y="1412875"/>
            <a:ext cx="7991475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2009 strong demand of Social Partners (representatives of the employers and union </a:t>
            </a:r>
            <a:r>
              <a:rPr lang="de-DE" dirty="0" err="1" smtClean="0"/>
              <a:t>Organisations</a:t>
            </a:r>
            <a:r>
              <a:rPr lang="en-US" dirty="0" smtClean="0"/>
              <a:t>)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In </a:t>
            </a:r>
            <a:r>
              <a:rPr lang="en-US" dirty="0">
                <a:latin typeface="+mn-lt"/>
              </a:rPr>
              <a:t>2011, the Minister of the Economy and SMEs </a:t>
            </a:r>
            <a:r>
              <a:rPr lang="fr-BE" dirty="0" err="1">
                <a:latin typeface="+mn-lt"/>
              </a:rPr>
              <a:t>decided</a:t>
            </a:r>
            <a:r>
              <a:rPr lang="fr-BE" dirty="0">
                <a:latin typeface="+mn-lt"/>
              </a:rPr>
              <a:t> </a:t>
            </a:r>
            <a:r>
              <a:rPr lang="en-US" dirty="0">
                <a:latin typeface="+mn-lt"/>
              </a:rPr>
              <a:t>to strengthen the implementation of the « </a:t>
            </a:r>
            <a:r>
              <a:rPr lang="fr-BE" dirty="0">
                <a:latin typeface="+mn-lt"/>
              </a:rPr>
              <a:t>SBA »</a:t>
            </a:r>
            <a:r>
              <a:rPr lang="de-DE" dirty="0">
                <a:latin typeface="+mn-lt"/>
              </a:rPr>
              <a:t> in </a:t>
            </a:r>
            <a:r>
              <a:rPr lang="de-DE" dirty="0" err="1">
                <a:latin typeface="+mn-lt"/>
              </a:rPr>
              <a:t>Wallonia</a:t>
            </a:r>
            <a:r>
              <a:rPr lang="de-DE" dirty="0">
                <a:latin typeface="+mn-lt"/>
              </a:rPr>
              <a:t> on </a:t>
            </a:r>
            <a:r>
              <a:rPr lang="de-DE" dirty="0" err="1">
                <a:latin typeface="+mn-lt"/>
              </a:rPr>
              <a:t>four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themes</a:t>
            </a:r>
            <a:r>
              <a:rPr lang="de-DE" dirty="0">
                <a:latin typeface="+mn-lt"/>
              </a:rPr>
              <a:t>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>
              <a:latin typeface="+mn-lt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/>
          <a:srcRect l="26018" t="8997" r="25140" b="3856"/>
          <a:stretch>
            <a:fillRect/>
          </a:stretch>
        </p:blipFill>
        <p:spPr bwMode="auto">
          <a:xfrm>
            <a:off x="1259632" y="3274046"/>
            <a:ext cx="1151952" cy="11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/>
          <a:srcRect l="26394" t="9512" r="24560" b="4823"/>
          <a:stretch>
            <a:fillRect/>
          </a:stretch>
        </p:blipFill>
        <p:spPr bwMode="auto">
          <a:xfrm>
            <a:off x="3203848" y="3301064"/>
            <a:ext cx="1151952" cy="113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/>
          <a:srcRect l="25873" t="8740" r="24972" b="3984"/>
          <a:stretch>
            <a:fillRect/>
          </a:stretch>
        </p:blipFill>
        <p:spPr bwMode="auto">
          <a:xfrm>
            <a:off x="5148064" y="3278226"/>
            <a:ext cx="1151952" cy="115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/>
          <a:srcRect l="26018" t="8483" r="24705" b="4113"/>
          <a:stretch>
            <a:fillRect/>
          </a:stretch>
        </p:blipFill>
        <p:spPr bwMode="auto">
          <a:xfrm>
            <a:off x="7092280" y="3282178"/>
            <a:ext cx="1151952" cy="11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3"/>
          <p:cNvSpPr>
            <a:spLocks noGrp="1"/>
          </p:cNvSpPr>
          <p:nvPr>
            <p:ph type="title"/>
          </p:nvPr>
        </p:nvSpPr>
        <p:spPr>
          <a:xfrm>
            <a:off x="239713" y="260350"/>
            <a:ext cx="8796337" cy="648370"/>
          </a:xfrm>
        </p:spPr>
        <p:txBody>
          <a:bodyPr/>
          <a:lstStyle/>
          <a:p>
            <a:pPr marL="457200" indent="-457200" algn="ctr">
              <a:defRPr/>
            </a:pPr>
            <a:r>
              <a:rPr lang="en-US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Results after 3 years </a:t>
            </a:r>
            <a:r>
              <a:rPr lang="en-US" sz="2400" b="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- </a:t>
            </a:r>
            <a:r>
              <a:rPr lang="fr-BE" b="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The SME Policy Coordination </a:t>
            </a:r>
            <a:r>
              <a:rPr lang="fr-FR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  <a:t/>
            </a:r>
            <a:br>
              <a:rPr lang="fr-FR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</a:br>
            <a:r>
              <a:rPr lang="de-DE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  <a:t/>
            </a:r>
            <a:br>
              <a:rPr lang="de-DE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</a:br>
            <a:endParaRPr lang="de-DE" sz="2400" cap="none" dirty="0" smtClean="0">
              <a:solidFill>
                <a:srgbClr val="47D1FF"/>
              </a:solidFill>
              <a:ea typeface="ＭＳ Ｐゴシック" charset="-128"/>
              <a:cs typeface="Geneva" charset="0"/>
            </a:endParaRPr>
          </a:p>
        </p:txBody>
      </p:sp>
      <p:sp>
        <p:nvSpPr>
          <p:cNvPr id="25603" name="AutoShape 2" descr="https://encrypted-tbn1.gstatic.com/images?q=tbn:ANd9GcRps9D4P0flt0ljPmuQpuuAxTMxxBQLwEL9C8t0rBAt7oyg5523Zg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5604" name="Espace réservé du contenu 6"/>
          <p:cNvSpPr>
            <a:spLocks noGrp="1"/>
          </p:cNvSpPr>
          <p:nvPr>
            <p:ph idx="1"/>
          </p:nvPr>
        </p:nvSpPr>
        <p:spPr>
          <a:xfrm>
            <a:off x="323528" y="980728"/>
            <a:ext cx="5832648" cy="4346674"/>
          </a:xfrm>
        </p:spPr>
        <p:txBody>
          <a:bodyPr/>
          <a:lstStyle/>
          <a:p>
            <a:r>
              <a:rPr lang="en-US" sz="2000" dirty="0" smtClean="0">
                <a:ea typeface="Geneva" charset="0"/>
              </a:rPr>
              <a:t>The Walloon SME Envoy </a:t>
            </a:r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kern="1200" dirty="0" smtClean="0">
                <a:ea typeface="+mn-ea"/>
                <a:cs typeface="+mn-cs"/>
              </a:rPr>
              <a:t>Acting as an intermediary</a:t>
            </a:r>
            <a:endParaRPr lang="de-DE" kern="1200" dirty="0" smtClean="0">
              <a:ea typeface="+mn-ea"/>
              <a:cs typeface="+mn-cs"/>
            </a:endParaRPr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kern="1200" dirty="0" smtClean="0">
                <a:ea typeface="+mn-ea"/>
                <a:cs typeface="+mn-cs"/>
              </a:rPr>
              <a:t>Monitoring regularly the Commission’s recommendations implementation</a:t>
            </a:r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kern="1200" dirty="0" smtClean="0">
                <a:ea typeface="+mn-ea"/>
                <a:cs typeface="+mn-cs"/>
              </a:rPr>
              <a:t> formulating recommendations</a:t>
            </a:r>
            <a:endParaRPr lang="de-DE" kern="1200" dirty="0" smtClean="0">
              <a:ea typeface="+mn-ea"/>
              <a:cs typeface="+mn-cs"/>
            </a:endParaRPr>
          </a:p>
          <a:p>
            <a:pPr lvl="1">
              <a:buNone/>
            </a:pPr>
            <a:endParaRPr lang="fr-BE" sz="2000" b="0" dirty="0" smtClean="0"/>
          </a:p>
          <a:p>
            <a:r>
              <a:rPr lang="en-US" sz="2000" dirty="0" smtClean="0"/>
              <a:t>The Walloon SBA monitoring </a:t>
            </a:r>
            <a:endParaRPr lang="fr-BE" sz="2000" b="0" dirty="0" smtClean="0"/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dirty="0" smtClean="0">
                <a:ea typeface="Geneva" charset="0"/>
                <a:sym typeface="Wingdings" pitchFamily="2" charset="2"/>
              </a:rPr>
              <a:t>Assessing ongoing actions </a:t>
            </a:r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dirty="0" smtClean="0">
                <a:ea typeface="Geneva" charset="0"/>
                <a:sym typeface="Wingdings" pitchFamily="2" charset="2"/>
              </a:rPr>
              <a:t>Setting itself new targets</a:t>
            </a:r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dirty="0" smtClean="0">
                <a:ea typeface="Geneva" charset="0"/>
                <a:sym typeface="Wingdings" pitchFamily="2" charset="2"/>
              </a:rPr>
              <a:t>Initiating new actions</a:t>
            </a:r>
          </a:p>
          <a:p>
            <a:pPr>
              <a:buNone/>
            </a:pPr>
            <a:endParaRPr lang="de-DE" sz="2000" b="0" dirty="0" smtClean="0"/>
          </a:p>
          <a:p>
            <a:r>
              <a:rPr lang="en-US" sz="2000" dirty="0" smtClean="0"/>
              <a:t>The Walloon SBA reporting </a:t>
            </a:r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dirty="0" smtClean="0">
                <a:ea typeface="Geneva" charset="0"/>
                <a:sym typeface="Wingdings" pitchFamily="2" charset="2"/>
              </a:rPr>
              <a:t>The SME Envoy’s annual report</a:t>
            </a:r>
          </a:p>
          <a:p>
            <a:pPr marL="457200" lvl="1" eaLnBrk="1" hangingPunct="1">
              <a:buBlip>
                <a:blip r:embed="rId3"/>
              </a:buBlip>
              <a:defRPr/>
            </a:pPr>
            <a:r>
              <a:rPr lang="en-US" dirty="0" smtClean="0">
                <a:ea typeface="Geneva" charset="0"/>
                <a:sym typeface="Wingdings" pitchFamily="2" charset="2"/>
              </a:rPr>
              <a:t> </a:t>
            </a:r>
            <a:r>
              <a:rPr lang="fr-BE" dirty="0" err="1" smtClean="0">
                <a:ea typeface="Geneva" charset="0"/>
                <a:sym typeface="Wingdings" pitchFamily="2" charset="2"/>
              </a:rPr>
              <a:t>Factsheet</a:t>
            </a:r>
            <a:endParaRPr lang="de-DE" dirty="0" smtClean="0">
              <a:ea typeface="Geneva" charset="0"/>
              <a:sym typeface="Wingdings" pitchFamily="2" charset="2"/>
            </a:endParaRPr>
          </a:p>
          <a:p>
            <a:endParaRPr lang="de-DE" sz="2400" b="0" u="sng" dirty="0"/>
          </a:p>
        </p:txBody>
      </p:sp>
      <p:pic>
        <p:nvPicPr>
          <p:cNvPr id="6" name="Image 5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36912"/>
            <a:ext cx="216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Espace réservé pour une image  4" descr="Lecteur Windows Media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908719"/>
            <a:ext cx="1170000" cy="2438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292080" y="4221088"/>
          <a:ext cx="1170000" cy="1654947"/>
        </p:xfrm>
        <a:graphic>
          <a:graphicData uri="http://schemas.openxmlformats.org/presentationml/2006/ole">
            <p:oleObj spid="_x0000_s7170" name="Acrobat Document" r:id="rId6" imgW="5355000" imgH="7578000" progId="AcroExch.Document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 descr="PP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5085184"/>
            <a:ext cx="1807780" cy="858695"/>
          </a:xfrm>
          <a:prstGeom prst="rect">
            <a:avLst/>
          </a:prstGeom>
        </p:spPr>
      </p:pic>
      <p:sp>
        <p:nvSpPr>
          <p:cNvPr id="20482" name="Titre 3"/>
          <p:cNvSpPr>
            <a:spLocks noGrp="1"/>
          </p:cNvSpPr>
          <p:nvPr>
            <p:ph type="title"/>
          </p:nvPr>
        </p:nvSpPr>
        <p:spPr>
          <a:xfrm>
            <a:off x="239713" y="260350"/>
            <a:ext cx="8796337" cy="900113"/>
          </a:xfrm>
        </p:spPr>
        <p:txBody>
          <a:bodyPr/>
          <a:lstStyle/>
          <a:p>
            <a:pPr marL="457200" indent="-457200" algn="ctr">
              <a:defRPr/>
            </a:pPr>
            <a:r>
              <a:rPr lang="fr-BE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/>
            </a:r>
            <a:br>
              <a:rPr lang="fr-BE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</a:br>
            <a:r>
              <a:rPr lang="de-DE" sz="2400" b="0" dirty="0" smtClean="0"/>
              <a:t/>
            </a:r>
            <a:br>
              <a:rPr lang="de-DE" sz="2400" b="0" dirty="0" smtClean="0"/>
            </a:br>
            <a:r>
              <a:rPr lang="fr-FR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/>
            </a:r>
            <a:br>
              <a:rPr lang="fr-FR" sz="2400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</a:br>
            <a:r>
              <a:rPr lang="fr-FR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  <a:t/>
            </a:r>
            <a:br>
              <a:rPr lang="fr-FR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</a:br>
            <a:r>
              <a:rPr lang="de-DE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  <a:t/>
            </a:r>
            <a:br>
              <a:rPr lang="de-DE" sz="2400" cap="none" dirty="0" smtClean="0">
                <a:solidFill>
                  <a:srgbClr val="47D1FF"/>
                </a:solidFill>
                <a:ea typeface="ＭＳ Ｐゴシック" charset="-128"/>
                <a:cs typeface="Geneva" charset="0"/>
              </a:rPr>
            </a:br>
            <a:endParaRPr lang="de-DE" sz="2400" cap="none" dirty="0" smtClean="0">
              <a:solidFill>
                <a:srgbClr val="47D1FF"/>
              </a:solidFill>
              <a:ea typeface="ＭＳ Ｐゴシック" charset="-128"/>
              <a:cs typeface="Geneva" charset="0"/>
            </a:endParaRPr>
          </a:p>
        </p:txBody>
      </p:sp>
      <p:sp>
        <p:nvSpPr>
          <p:cNvPr id="25603" name="AutoShape 2" descr="https://encrypted-tbn1.gstatic.com/images?q=tbn:ANd9GcRps9D4P0flt0ljPmuQpuuAxTMxxBQLwEL9C8t0rBAt7oyg5523Zg"/>
          <p:cNvSpPr>
            <a:spLocks noChangeAspect="1" noChangeArrowheads="1"/>
          </p:cNvSpPr>
          <p:nvPr/>
        </p:nvSpPr>
        <p:spPr bwMode="auto">
          <a:xfrm>
            <a:off x="155575" y="-982663"/>
            <a:ext cx="2219325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2" name="Groupe 63"/>
          <p:cNvGrpSpPr>
            <a:grpSpLocks/>
          </p:cNvGrpSpPr>
          <p:nvPr/>
        </p:nvGrpSpPr>
        <p:grpSpPr bwMode="auto">
          <a:xfrm>
            <a:off x="1115616" y="1556792"/>
            <a:ext cx="6759834" cy="3588146"/>
            <a:chOff x="78722" y="1196752"/>
            <a:chExt cx="5573398" cy="3672408"/>
          </a:xfrm>
        </p:grpSpPr>
        <p:sp>
          <p:nvSpPr>
            <p:cNvPr id="9" name="Rogner un rectangle avec un coin diagonal 8"/>
            <p:cNvSpPr/>
            <p:nvPr/>
          </p:nvSpPr>
          <p:spPr bwMode="auto">
            <a:xfrm>
              <a:off x="3563888" y="2708920"/>
              <a:ext cx="2088232" cy="576064"/>
            </a:xfrm>
            <a:prstGeom prst="snip2Diag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2400" dirty="0">
                  <a:solidFill>
                    <a:srgbClr val="000000"/>
                  </a:solidFill>
                  <a:latin typeface="Times New Roman" pitchFamily="84" charset="0"/>
                </a:rPr>
                <a:t>SME ENVOY</a:t>
              </a:r>
            </a:p>
          </p:txBody>
        </p:sp>
        <p:sp>
          <p:nvSpPr>
            <p:cNvPr id="10" name="Rectangle à coins arrondis 9"/>
            <p:cNvSpPr/>
            <p:nvPr/>
          </p:nvSpPr>
          <p:spPr bwMode="auto">
            <a:xfrm>
              <a:off x="611560" y="2708920"/>
              <a:ext cx="1872208" cy="57606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400" dirty="0">
                  <a:solidFill>
                    <a:srgbClr val="000000"/>
                  </a:solidFill>
                  <a:latin typeface="Times New Roman" pitchFamily="84" charset="0"/>
                </a:rPr>
                <a:t>The walloon Economic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400" dirty="0">
                  <a:solidFill>
                    <a:srgbClr val="000000"/>
                  </a:solidFill>
                  <a:latin typeface="Times New Roman" pitchFamily="84" charset="0"/>
                </a:rPr>
                <a:t>&amp; Social Committee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2400" dirty="0">
                <a:solidFill>
                  <a:srgbClr val="000000"/>
                </a:solidFill>
                <a:latin typeface="Times New Roman" pitchFamily="84" charset="0"/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 bwMode="auto">
            <a:xfrm>
              <a:off x="3635896" y="1196752"/>
              <a:ext cx="1872208" cy="57606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 anchorCtr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600" dirty="0">
                  <a:solidFill>
                    <a:srgbClr val="000000"/>
                  </a:solidFill>
                  <a:latin typeface="Times New Roman" pitchFamily="84" charset="0"/>
                </a:rPr>
                <a:t>High Level Group</a:t>
              </a:r>
              <a:endParaRPr lang="fr-BE" sz="2400" dirty="0">
                <a:solidFill>
                  <a:srgbClr val="000000"/>
                </a:solidFill>
                <a:latin typeface="Times New Roman" pitchFamily="84" charset="0"/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 bwMode="auto">
            <a:xfrm>
              <a:off x="3635896" y="4293096"/>
              <a:ext cx="1872208" cy="57606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600" dirty="0">
                  <a:solidFill>
                    <a:srgbClr val="000000"/>
                  </a:solidFill>
                  <a:latin typeface="Times New Roman" pitchFamily="84" charset="0"/>
                </a:rPr>
                <a:t>The Wallon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600" dirty="0">
                  <a:solidFill>
                    <a:srgbClr val="000000"/>
                  </a:solidFill>
                  <a:latin typeface="Times New Roman" pitchFamily="84" charset="0"/>
                </a:rPr>
                <a:t>SMEs’Parliament</a:t>
              </a:r>
            </a:p>
          </p:txBody>
        </p:sp>
        <p:sp>
          <p:nvSpPr>
            <p:cNvPr id="14" name="Flèche vers le bas 13"/>
            <p:cNvSpPr/>
            <p:nvPr/>
          </p:nvSpPr>
          <p:spPr bwMode="auto">
            <a:xfrm>
              <a:off x="4427984" y="1844824"/>
              <a:ext cx="403266" cy="864096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84" charset="0"/>
              </a:endParaRPr>
            </a:p>
          </p:txBody>
        </p:sp>
        <p:sp>
          <p:nvSpPr>
            <p:cNvPr id="15" name="Flèche vers le bas 14"/>
            <p:cNvSpPr/>
            <p:nvPr/>
          </p:nvSpPr>
          <p:spPr bwMode="auto">
            <a:xfrm rot="16200000">
              <a:off x="2865421" y="2514509"/>
              <a:ext cx="360040" cy="1036894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2400" dirty="0">
                <a:solidFill>
                  <a:srgbClr val="000000"/>
                </a:solidFill>
                <a:latin typeface="Times New Roman" pitchFamily="84" charset="0"/>
              </a:endParaRPr>
            </a:p>
          </p:txBody>
        </p:sp>
        <p:sp>
          <p:nvSpPr>
            <p:cNvPr id="16" name="Flèche vers le bas 15"/>
            <p:cNvSpPr/>
            <p:nvPr/>
          </p:nvSpPr>
          <p:spPr bwMode="auto">
            <a:xfrm rot="10800000">
              <a:off x="4427984" y="3284984"/>
              <a:ext cx="360040" cy="936104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2400" dirty="0">
                <a:solidFill>
                  <a:srgbClr val="000000"/>
                </a:solidFill>
                <a:latin typeface="Times New Roman" pitchFamily="84" charset="0"/>
              </a:endParaRPr>
            </a:p>
          </p:txBody>
        </p:sp>
        <p:sp>
          <p:nvSpPr>
            <p:cNvPr id="18" name="ZoneTexte 58"/>
            <p:cNvSpPr txBox="1">
              <a:spLocks noChangeArrowheads="1"/>
            </p:cNvSpPr>
            <p:nvPr/>
          </p:nvSpPr>
          <p:spPr bwMode="auto">
            <a:xfrm>
              <a:off x="2454986" y="2420888"/>
              <a:ext cx="1080120" cy="674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1200" dirty="0">
                  <a:solidFill>
                    <a:srgbClr val="000000"/>
                  </a:solidFill>
                  <a:latin typeface="Times New Roman" pitchFamily="18" charset="0"/>
                </a:rPr>
                <a:t>Horizontal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1200" dirty="0">
                  <a:solidFill>
                    <a:srgbClr val="000000"/>
                  </a:solidFill>
                  <a:latin typeface="Times New Roman" pitchFamily="18" charset="0"/>
                </a:rPr>
                <a:t>process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B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ZoneTexte 59"/>
            <p:cNvSpPr txBox="1">
              <a:spLocks noChangeArrowheads="1"/>
            </p:cNvSpPr>
            <p:nvPr/>
          </p:nvSpPr>
          <p:spPr bwMode="auto">
            <a:xfrm>
              <a:off x="3275856" y="1844824"/>
              <a:ext cx="1296144" cy="674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1200" dirty="0">
                  <a:solidFill>
                    <a:srgbClr val="000000"/>
                  </a:solidFill>
                  <a:latin typeface="Times New Roman" pitchFamily="18" charset="0"/>
                </a:rPr>
                <a:t>Top down 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1200" dirty="0">
                  <a:solidFill>
                    <a:srgbClr val="000000"/>
                  </a:solidFill>
                  <a:latin typeface="Times New Roman" pitchFamily="18" charset="0"/>
                </a:rPr>
                <a:t>process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B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ZoneTexte 60"/>
            <p:cNvSpPr txBox="1">
              <a:spLocks noChangeArrowheads="1"/>
            </p:cNvSpPr>
            <p:nvPr/>
          </p:nvSpPr>
          <p:spPr bwMode="auto">
            <a:xfrm>
              <a:off x="3275856" y="3573016"/>
              <a:ext cx="1296144" cy="674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1200" dirty="0">
                  <a:solidFill>
                    <a:srgbClr val="000000"/>
                  </a:solidFill>
                  <a:latin typeface="Times New Roman" pitchFamily="18" charset="0"/>
                </a:rPr>
                <a:t>Bottom up 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1200" dirty="0">
                  <a:solidFill>
                    <a:srgbClr val="000000"/>
                  </a:solidFill>
                  <a:latin typeface="Times New Roman" pitchFamily="18" charset="0"/>
                </a:rPr>
                <a:t>process</a:t>
              </a:r>
            </a:p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fr-B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Rectangle avec flèche vers le bas 20"/>
            <p:cNvSpPr/>
            <p:nvPr/>
          </p:nvSpPr>
          <p:spPr bwMode="auto">
            <a:xfrm rot="20723904">
              <a:off x="93246" y="1660041"/>
              <a:ext cx="1512034" cy="937876"/>
            </a:xfrm>
            <a:prstGeom prst="downArrowCallou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400" dirty="0">
                  <a:solidFill>
                    <a:srgbClr val="000000"/>
                  </a:solidFill>
                  <a:latin typeface="Times New Roman" pitchFamily="84" charset="0"/>
                </a:rPr>
                <a:t>Representative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400" dirty="0">
                  <a:solidFill>
                    <a:srgbClr val="000000"/>
                  </a:solidFill>
                  <a:latin typeface="Times New Roman" pitchFamily="84" charset="0"/>
                </a:rPr>
                <a:t> of employers</a:t>
              </a:r>
            </a:p>
          </p:txBody>
        </p:sp>
        <p:sp>
          <p:nvSpPr>
            <p:cNvPr id="22" name="Rectangle avec flèche vers le haut 21"/>
            <p:cNvSpPr/>
            <p:nvPr/>
          </p:nvSpPr>
          <p:spPr bwMode="auto">
            <a:xfrm rot="696564">
              <a:off x="78722" y="3356612"/>
              <a:ext cx="1513649" cy="934648"/>
            </a:xfrm>
            <a:prstGeom prst="upArrowCallou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400" dirty="0">
                  <a:solidFill>
                    <a:srgbClr val="000000"/>
                  </a:solidFill>
                  <a:latin typeface="Times New Roman" pitchFamily="84" charset="0"/>
                </a:rPr>
                <a:t>Unions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400" dirty="0">
                  <a:solidFill>
                    <a:srgbClr val="000000"/>
                  </a:solidFill>
                  <a:latin typeface="Times New Roman" pitchFamily="84" charset="0"/>
                </a:rPr>
                <a:t>Organizations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BE" sz="1400" dirty="0">
                  <a:solidFill>
                    <a:srgbClr val="000000"/>
                  </a:solidFill>
                  <a:latin typeface="Times New Roman" pitchFamily="84" charset="0"/>
                </a:rPr>
                <a:t> </a:t>
              </a:r>
            </a:p>
          </p:txBody>
        </p:sp>
      </p:grpSp>
      <p:sp>
        <p:nvSpPr>
          <p:cNvPr id="25" name="Titre 3"/>
          <p:cNvSpPr txBox="1">
            <a:spLocks/>
          </p:cNvSpPr>
          <p:nvPr/>
        </p:nvSpPr>
        <p:spPr bwMode="auto">
          <a:xfrm>
            <a:off x="239713" y="260350"/>
            <a:ext cx="8796337" cy="64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9D1C7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>Results after 3 years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9D1C7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>- </a:t>
            </a:r>
            <a:r>
              <a:rPr kumimoji="0" lang="fr-B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9D1C7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>The dialogue 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7D1FF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/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7D1FF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</a:br>
            <a:endParaRPr kumimoji="0" 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47D1FF"/>
              </a:solidFill>
              <a:effectLst/>
              <a:uLnTx/>
              <a:uFillTx/>
              <a:latin typeface="+mj-lt"/>
              <a:ea typeface="ＭＳ Ｐゴシック" charset="-128"/>
              <a:cs typeface="Genev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395288" y="836613"/>
            <a:ext cx="8280400" cy="4140200"/>
          </a:xfrm>
        </p:spPr>
        <p:txBody>
          <a:bodyPr/>
          <a:lstStyle/>
          <a:p>
            <a:pPr>
              <a:buNone/>
              <a:defRPr/>
            </a:pPr>
            <a:r>
              <a:rPr lang="de-DE" sz="2000" b="0" dirty="0" smtClean="0">
                <a:solidFill>
                  <a:srgbClr val="09D1C7"/>
                </a:solidFill>
                <a:latin typeface="+mj-lt"/>
                <a:ea typeface="ＭＳ Ｐゴシック" charset="-128"/>
                <a:cs typeface="Geneva" charset="0"/>
              </a:rPr>
              <a:t>The </a:t>
            </a:r>
            <a:r>
              <a:rPr lang="de-DE" sz="2000" b="0" dirty="0" err="1" smtClean="0">
                <a:solidFill>
                  <a:srgbClr val="09D1C7"/>
                </a:solidFill>
                <a:latin typeface="+mj-lt"/>
                <a:ea typeface="ＭＳ Ｐゴシック" charset="-128"/>
                <a:cs typeface="Geneva" charset="0"/>
              </a:rPr>
              <a:t>Walloon</a:t>
            </a:r>
            <a:r>
              <a:rPr lang="de-DE" sz="2000" b="0" dirty="0" smtClean="0">
                <a:solidFill>
                  <a:srgbClr val="09D1C7"/>
                </a:solidFill>
                <a:latin typeface="+mj-lt"/>
                <a:ea typeface="ＭＳ Ｐゴシック" charset="-128"/>
                <a:cs typeface="Geneva" charset="0"/>
              </a:rPr>
              <a:t> SMEs‘ </a:t>
            </a:r>
            <a:r>
              <a:rPr lang="de-DE" sz="2000" b="0" dirty="0" err="1" smtClean="0">
                <a:solidFill>
                  <a:srgbClr val="09D1C7"/>
                </a:solidFill>
                <a:latin typeface="+mj-lt"/>
                <a:ea typeface="ＭＳ Ｐゴシック" charset="-128"/>
                <a:cs typeface="Geneva" charset="0"/>
              </a:rPr>
              <a:t>Parliament</a:t>
            </a:r>
            <a:r>
              <a:rPr lang="de-DE" sz="2000" b="0" dirty="0" smtClean="0">
                <a:solidFill>
                  <a:srgbClr val="09D1C7"/>
                </a:solidFill>
                <a:latin typeface="+mj-lt"/>
                <a:ea typeface="ＭＳ Ｐゴシック" charset="-128"/>
                <a:cs typeface="Geneva" charset="0"/>
              </a:rPr>
              <a:t> </a:t>
            </a:r>
          </a:p>
          <a:p>
            <a:pPr>
              <a:buFont typeface="+mj-lt"/>
              <a:buAutoNum type="arabicParenBoth" startAt="3"/>
              <a:defRPr/>
            </a:pPr>
            <a:endParaRPr lang="de-DE" dirty="0" smtClean="0"/>
          </a:p>
          <a:p>
            <a:pPr>
              <a:defRPr/>
            </a:pPr>
            <a:r>
              <a:rPr lang="de-DE" b="0" u="sng" dirty="0" err="1" smtClean="0"/>
              <a:t>Created</a:t>
            </a:r>
            <a:r>
              <a:rPr lang="de-DE" b="0" u="sng" dirty="0" smtClean="0"/>
              <a:t> in 2011 </a:t>
            </a:r>
          </a:p>
          <a:p>
            <a:pPr>
              <a:defRPr/>
            </a:pPr>
            <a:r>
              <a:rPr lang="de-DE" b="0" u="sng" dirty="0" err="1" smtClean="0"/>
              <a:t>Objectives</a:t>
            </a:r>
            <a:r>
              <a:rPr lang="de-DE" b="0" u="sng" dirty="0" smtClean="0"/>
              <a:t> </a:t>
            </a:r>
            <a:r>
              <a:rPr lang="de-DE" b="0" dirty="0" smtClean="0"/>
              <a:t>: </a:t>
            </a:r>
            <a:r>
              <a:rPr lang="en-US" b="0" dirty="0" smtClean="0"/>
              <a:t> </a:t>
            </a:r>
          </a:p>
          <a:p>
            <a:pPr lvl="1">
              <a:defRPr/>
            </a:pPr>
            <a:r>
              <a:rPr lang="de-DE" dirty="0" err="1" smtClean="0"/>
              <a:t>Keeping</a:t>
            </a:r>
            <a:r>
              <a:rPr lang="de-DE" dirty="0" smtClean="0"/>
              <a:t> SMEs </a:t>
            </a:r>
            <a:r>
              <a:rPr lang="de-DE" dirty="0" err="1" smtClean="0"/>
              <a:t>informed</a:t>
            </a:r>
            <a:endParaRPr lang="de-DE" dirty="0" smtClean="0"/>
          </a:p>
          <a:p>
            <a:pPr lvl="1">
              <a:defRPr/>
            </a:pPr>
            <a:r>
              <a:rPr lang="en-US" dirty="0" smtClean="0"/>
              <a:t>Consulting business bosses directly concerning the implementation of the SBA in Wallonia</a:t>
            </a:r>
          </a:p>
          <a:p>
            <a:pPr>
              <a:buFont typeface="+mj-lt"/>
              <a:buAutoNum type="arabicParenBoth" startAt="3"/>
              <a:defRPr/>
            </a:pPr>
            <a:endParaRPr lang="de-DE" b="0" dirty="0" smtClean="0"/>
          </a:p>
          <a:p>
            <a:pPr>
              <a:defRPr/>
            </a:pPr>
            <a:r>
              <a:rPr lang="de-DE" b="0" u="sng" dirty="0" err="1" smtClean="0"/>
              <a:t>Designed</a:t>
            </a:r>
            <a:r>
              <a:rPr lang="de-DE" b="0" u="sng" dirty="0" smtClean="0"/>
              <a:t> </a:t>
            </a:r>
            <a:r>
              <a:rPr lang="de-DE" b="0" u="sng" dirty="0" err="1" smtClean="0"/>
              <a:t>to</a:t>
            </a:r>
            <a:r>
              <a:rPr lang="de-DE" b="0" u="sng" dirty="0" smtClean="0"/>
              <a:t> </a:t>
            </a:r>
            <a:r>
              <a:rPr lang="de-DE" b="0" u="sng" dirty="0" err="1" smtClean="0"/>
              <a:t>be</a:t>
            </a:r>
            <a:r>
              <a:rPr lang="de-DE" b="0" u="sng" dirty="0" smtClean="0"/>
              <a:t> </a:t>
            </a:r>
            <a:r>
              <a:rPr lang="de-DE" b="0" u="sng" dirty="0" err="1" smtClean="0"/>
              <a:t>participative</a:t>
            </a:r>
            <a:endParaRPr lang="de-DE" b="0" u="sng" dirty="0" smtClean="0"/>
          </a:p>
          <a:p>
            <a:pPr lvl="1">
              <a:defRPr/>
            </a:pPr>
            <a:r>
              <a:rPr lang="en-US" dirty="0" smtClean="0"/>
              <a:t>Entrepreneurs are questioned directly concerning the different aspects of the SBA </a:t>
            </a:r>
            <a:r>
              <a:rPr lang="en-US" b="1" dirty="0" smtClean="0"/>
              <a:t>they would like to see improved during the next year</a:t>
            </a:r>
          </a:p>
          <a:p>
            <a:pPr lvl="1">
              <a:defRPr/>
            </a:pPr>
            <a:r>
              <a:rPr lang="en-US" dirty="0" smtClean="0"/>
              <a:t>After a vote, these proposals are submitted to the SBA Steering Committee to evaluate their </a:t>
            </a:r>
            <a:r>
              <a:rPr lang="de-DE" dirty="0" err="1" smtClean="0"/>
              <a:t>feasibility</a:t>
            </a:r>
            <a:endParaRPr lang="en-US" dirty="0" smtClean="0"/>
          </a:p>
        </p:txBody>
      </p:sp>
      <p:pic>
        <p:nvPicPr>
          <p:cNvPr id="35844" name="Picture 14" descr="http://marcourt.wallonie.be/service.php?module=library&amp;action=get_file&amp;target=2690&amp;options=%7Clng:f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610023"/>
            <a:ext cx="3812357" cy="181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4608512" cy="4140200"/>
          </a:xfrm>
        </p:spPr>
        <p:txBody>
          <a:bodyPr/>
          <a:lstStyle/>
          <a:p>
            <a:pPr lvl="0"/>
            <a:r>
              <a:rPr lang="fr-BE" sz="1200" dirty="0" err="1" smtClean="0"/>
              <a:t>Entrepreneurship</a:t>
            </a:r>
            <a:endParaRPr lang="fr-BE" sz="1000" dirty="0" smtClean="0"/>
          </a:p>
          <a:p>
            <a:pPr lvl="1"/>
            <a:r>
              <a:rPr lang="fr-BE" sz="1200" dirty="0" smtClean="0"/>
              <a:t>Fondation pour l’enseignement, 25</a:t>
            </a:r>
            <a:endParaRPr lang="fr-BE" sz="1000" dirty="0" smtClean="0"/>
          </a:p>
          <a:p>
            <a:pPr lvl="1"/>
            <a:r>
              <a:rPr lang="fr-BE" sz="1200" dirty="0" smtClean="0"/>
              <a:t>statut d’« étudiant entrepreneur », 25</a:t>
            </a:r>
            <a:endParaRPr lang="fr-BE" sz="1000" dirty="0" smtClean="0"/>
          </a:p>
          <a:p>
            <a:pPr lvl="1"/>
            <a:r>
              <a:rPr lang="fr-BE" sz="1200" dirty="0" smtClean="0"/>
              <a:t>Plan Airbag, 29</a:t>
            </a:r>
            <a:endParaRPr lang="fr-BE" sz="1000" dirty="0" smtClean="0"/>
          </a:p>
          <a:p>
            <a:pPr lvl="1"/>
            <a:r>
              <a:rPr lang="fr-BE" sz="1200" dirty="0" smtClean="0"/>
              <a:t>Agence pour l’Entreprise et l’Innovation, 31</a:t>
            </a:r>
            <a:endParaRPr lang="fr-BE" sz="1000" dirty="0" smtClean="0"/>
          </a:p>
          <a:p>
            <a:pPr lvl="1"/>
            <a:r>
              <a:rPr lang="fr-BE" sz="1200" dirty="0" err="1" smtClean="0"/>
              <a:t>NEST’up</a:t>
            </a:r>
            <a:r>
              <a:rPr lang="fr-BE" sz="1200" dirty="0" smtClean="0"/>
              <a:t>, 33</a:t>
            </a:r>
            <a:endParaRPr lang="fr-BE" sz="1000" dirty="0" smtClean="0"/>
          </a:p>
          <a:p>
            <a:pPr lvl="1"/>
            <a:r>
              <a:rPr lang="fr-BE" sz="1200" dirty="0" err="1" smtClean="0"/>
              <a:t>Activ’up</a:t>
            </a:r>
            <a:r>
              <a:rPr lang="fr-BE" sz="1200" dirty="0" smtClean="0"/>
              <a:t>, 34</a:t>
            </a:r>
            <a:endParaRPr lang="fr-BE" sz="1000" dirty="0" smtClean="0"/>
          </a:p>
          <a:p>
            <a:pPr lvl="1"/>
            <a:r>
              <a:rPr lang="fr-BE" sz="1200" dirty="0" smtClean="0"/>
              <a:t>Féminin PME, 38</a:t>
            </a:r>
            <a:endParaRPr lang="fr-BE" sz="1000" dirty="0" smtClean="0"/>
          </a:p>
          <a:p>
            <a:pPr lvl="1"/>
            <a:r>
              <a:rPr lang="en-US" sz="1200" dirty="0" smtClean="0"/>
              <a:t>Weekend Co-</a:t>
            </a:r>
            <a:r>
              <a:rPr lang="en-US" sz="1200" dirty="0" err="1" smtClean="0"/>
              <a:t>Entrepreneures</a:t>
            </a:r>
            <a:r>
              <a:rPr lang="en-US" sz="1200" dirty="0" smtClean="0"/>
              <a:t>, 39</a:t>
            </a:r>
            <a:endParaRPr lang="fr-BE" sz="1000" dirty="0" smtClean="0"/>
          </a:p>
          <a:p>
            <a:pPr lvl="1"/>
            <a:r>
              <a:rPr lang="fr-BE" sz="1200" dirty="0" smtClean="0"/>
              <a:t>Institut du Mentorat Entrepreneurial, 41</a:t>
            </a:r>
            <a:endParaRPr lang="fr-BE" sz="1000" dirty="0" smtClean="0"/>
          </a:p>
          <a:p>
            <a:pPr lvl="0"/>
            <a:r>
              <a:rPr lang="fr-BE" sz="1200" dirty="0" smtClean="0"/>
              <a:t>Second chance</a:t>
            </a:r>
            <a:endParaRPr lang="fr-BE" sz="1000" dirty="0" smtClean="0"/>
          </a:p>
          <a:p>
            <a:pPr lvl="1"/>
            <a:r>
              <a:rPr lang="fr-BE" sz="1200" dirty="0" smtClean="0"/>
              <a:t>Centre wallon  pour entreprises en difficulté, 45</a:t>
            </a:r>
            <a:endParaRPr lang="fr-BE" sz="1000" dirty="0" smtClean="0"/>
          </a:p>
          <a:p>
            <a:pPr lvl="0"/>
            <a:r>
              <a:rPr lang="fr-BE" sz="1200" dirty="0" err="1" smtClean="0"/>
              <a:t>Think</a:t>
            </a:r>
            <a:r>
              <a:rPr lang="fr-BE" sz="1200" dirty="0" smtClean="0"/>
              <a:t> </a:t>
            </a:r>
            <a:r>
              <a:rPr lang="fr-BE" sz="1200" dirty="0" err="1" smtClean="0"/>
              <a:t>small</a:t>
            </a:r>
            <a:r>
              <a:rPr lang="fr-BE" sz="1200" dirty="0" smtClean="0"/>
              <a:t> first</a:t>
            </a:r>
            <a:endParaRPr lang="fr-BE" sz="1000" dirty="0" smtClean="0"/>
          </a:p>
          <a:p>
            <a:pPr lvl="1"/>
            <a:r>
              <a:rPr lang="fr-BE" sz="1200" dirty="0" smtClean="0"/>
              <a:t>plan « Ensemble, simplifions », 50</a:t>
            </a:r>
            <a:endParaRPr lang="fr-BE" sz="1000" dirty="0" smtClean="0"/>
          </a:p>
          <a:p>
            <a:pPr lvl="0"/>
            <a:r>
              <a:rPr lang="fr-BE" sz="1200" dirty="0" smtClean="0"/>
              <a:t>Responsive administration</a:t>
            </a:r>
            <a:endParaRPr lang="fr-BE" sz="1000" dirty="0" smtClean="0"/>
          </a:p>
          <a:p>
            <a:pPr lvl="1"/>
            <a:r>
              <a:rPr lang="fr-BE" sz="1200" dirty="0" smtClean="0"/>
              <a:t>Banque Carrefour d’Échanges de Données, 57</a:t>
            </a:r>
            <a:endParaRPr lang="fr-BE" sz="1000" dirty="0" smtClean="0"/>
          </a:p>
          <a:p>
            <a:pPr lvl="0"/>
            <a:r>
              <a:rPr lang="fr-BE" sz="1200" dirty="0" smtClean="0"/>
              <a:t>Public </a:t>
            </a:r>
            <a:r>
              <a:rPr lang="fr-BE" sz="1200" dirty="0" err="1" smtClean="0"/>
              <a:t>procurments</a:t>
            </a:r>
            <a:endParaRPr lang="fr-BE" sz="1000" dirty="0" smtClean="0"/>
          </a:p>
          <a:p>
            <a:pPr lvl="1"/>
            <a:r>
              <a:rPr lang="fr-BE" sz="1200" dirty="0" smtClean="0"/>
              <a:t>dématérialisation des marchés publics, 63</a:t>
            </a:r>
            <a:endParaRPr lang="fr-BE" sz="1000" dirty="0" smtClean="0"/>
          </a:p>
          <a:p>
            <a:pPr lvl="1"/>
            <a:r>
              <a:rPr lang="fr-BE" sz="1200" dirty="0" smtClean="0"/>
              <a:t>clauses environnementales, sociales et éthiques, 64</a:t>
            </a:r>
            <a:endParaRPr lang="fr-BE" sz="10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755576" y="188640"/>
            <a:ext cx="792003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B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9D1C7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>Concretes</a:t>
            </a:r>
            <a:r>
              <a:rPr kumimoji="0" lang="fr-B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9D1C7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> </a:t>
            </a:r>
            <a:r>
              <a:rPr kumimoji="0" lang="fr-B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9D1C7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>results</a:t>
            </a:r>
            <a:r>
              <a:rPr kumimoji="0" lang="fr-B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9D1C7"/>
                </a:solidFill>
                <a:effectLst/>
                <a:uLnTx/>
                <a:uFillTx/>
                <a:latin typeface="+mj-lt"/>
                <a:ea typeface="ＭＳ Ｐゴシック" charset="-128"/>
                <a:cs typeface="Geneva" charset="0"/>
              </a:rPr>
              <a:t> : 2013-2014 new actions</a:t>
            </a:r>
            <a:endParaRPr kumimoji="0" 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09D1C7"/>
              </a:solidFill>
              <a:effectLst/>
              <a:uLnTx/>
              <a:uFillTx/>
              <a:latin typeface="+mj-lt"/>
              <a:ea typeface="ＭＳ Ｐゴシック" charset="-128"/>
              <a:cs typeface="Genev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4008" y="1196752"/>
            <a:ext cx="4320480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BE" sz="1200" b="1" dirty="0" smtClean="0">
                <a:ea typeface="ＭＳ Ｐゴシック" charset="0"/>
                <a:cs typeface="Geneva" pitchFamily="96" charset="-128"/>
              </a:rPr>
              <a:t>Access to finance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plateforme électronique </a:t>
            </a:r>
            <a:r>
              <a:rPr lang="fr-BE" sz="1200" dirty="0" err="1" smtClean="0">
                <a:ea typeface="Geneva" pitchFamily="112" charset="-128"/>
                <a:cs typeface="Geneva" charset="0"/>
              </a:rPr>
              <a:t>EuroQuity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, 68</a:t>
            </a: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BE" sz="1200" b="1" dirty="0" smtClean="0">
                <a:ea typeface="ＭＳ Ｐゴシック" charset="0"/>
                <a:cs typeface="Geneva" pitchFamily="96" charset="-128"/>
              </a:rPr>
              <a:t>Access to </a:t>
            </a:r>
            <a:r>
              <a:rPr lang="fr-BE" sz="1200" b="1" dirty="0" err="1" smtClean="0">
                <a:ea typeface="ＭＳ Ｐゴシック" charset="0"/>
                <a:cs typeface="Geneva" pitchFamily="96" charset="-128"/>
              </a:rPr>
              <a:t>market</a:t>
            </a:r>
            <a:endParaRPr lang="fr-BE" sz="1200" b="1" dirty="0" smtClean="0">
              <a:ea typeface="ＭＳ Ｐゴシック" charset="0"/>
              <a:cs typeface="Geneva" pitchFamily="96" charset="-128"/>
            </a:endParaRP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BE" sz="1200" b="1" dirty="0" smtClean="0">
                <a:ea typeface="ＭＳ Ｐゴシック" charset="0"/>
                <a:cs typeface="Geneva" pitchFamily="96" charset="-128"/>
              </a:rPr>
              <a:t>Innovation &amp; </a:t>
            </a:r>
            <a:r>
              <a:rPr lang="fr-BE" sz="1200" b="1" dirty="0" err="1" smtClean="0">
                <a:ea typeface="ＭＳ Ｐゴシック" charset="0"/>
                <a:cs typeface="Geneva" pitchFamily="96" charset="-128"/>
              </a:rPr>
              <a:t>competences</a:t>
            </a:r>
            <a:endParaRPr lang="fr-BE" sz="1200" b="1" dirty="0" smtClean="0">
              <a:ea typeface="ＭＳ Ｐゴシック" charset="0"/>
              <a:cs typeface="Geneva" pitchFamily="96" charset="-128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Quiz innovation, 79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Living </a:t>
            </a:r>
            <a:r>
              <a:rPr lang="fr-BE" sz="1200" dirty="0" err="1" smtClean="0">
                <a:ea typeface="Geneva" pitchFamily="112" charset="-128"/>
                <a:cs typeface="Geneva" charset="0"/>
              </a:rPr>
              <a:t>Labs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, 82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Conseil à l’innovation, 83</a:t>
            </a: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BE" sz="1200" b="1" dirty="0" err="1" smtClean="0">
                <a:ea typeface="ＭＳ Ｐゴシック" charset="0"/>
                <a:cs typeface="Geneva" pitchFamily="96" charset="-128"/>
              </a:rPr>
              <a:t>Environnement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Smart </a:t>
            </a:r>
            <a:r>
              <a:rPr lang="fr-BE" sz="1200" dirty="0" err="1" smtClean="0">
                <a:ea typeface="Geneva" pitchFamily="112" charset="-128"/>
                <a:cs typeface="Geneva" charset="0"/>
              </a:rPr>
              <a:t>parks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, 93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err="1" smtClean="0">
                <a:ea typeface="Geneva" pitchFamily="112" charset="-128"/>
                <a:cs typeface="Geneva" charset="0"/>
              </a:rPr>
              <a:t>Greenskills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, 96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Centre de référence « circuits courts » et « économie circulaire », 97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NEXT - plateforme d’économie circulaire, 97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err="1" smtClean="0">
                <a:ea typeface="Geneva" pitchFamily="112" charset="-128"/>
                <a:cs typeface="Geneva" charset="0"/>
              </a:rPr>
              <a:t>Valowall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, 98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Label entreprise éco-systémique, 99</a:t>
            </a: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BE" sz="1200" b="1" dirty="0" err="1" smtClean="0">
                <a:ea typeface="ＭＳ Ｐゴシック" charset="0"/>
                <a:cs typeface="Geneva" pitchFamily="96" charset="-128"/>
              </a:rPr>
              <a:t>Internationalization</a:t>
            </a:r>
            <a:endParaRPr lang="fr-BE" sz="1200" b="1" dirty="0" smtClean="0">
              <a:ea typeface="ＭＳ Ｐゴシック" charset="0"/>
              <a:cs typeface="Geneva" pitchFamily="96" charset="-128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Le label "Entreprise exportatrice citoyenne, 102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smtClean="0">
                <a:ea typeface="Geneva" pitchFamily="112" charset="-128"/>
                <a:cs typeface="Geneva" charset="0"/>
              </a:rPr>
              <a:t>Mission for </a:t>
            </a:r>
            <a:r>
              <a:rPr lang="fr-BE" sz="1200" dirty="0" err="1" smtClean="0">
                <a:ea typeface="Geneva" pitchFamily="112" charset="-128"/>
                <a:cs typeface="Geneva" charset="0"/>
              </a:rPr>
              <a:t>Growth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, 106</a:t>
            </a:r>
            <a:endParaRPr lang="de-DE" sz="1200" dirty="0" smtClean="0">
              <a:ea typeface="Geneva" pitchFamily="112" charset="-128"/>
              <a:cs typeface="Geneva" charset="0"/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err="1" smtClean="0">
                <a:ea typeface="Geneva" pitchFamily="112" charset="-128"/>
                <a:cs typeface="Geneva" charset="0"/>
              </a:rPr>
              <a:t>Boostcamp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 Export, 107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fr-BE" sz="1200" dirty="0" err="1" smtClean="0">
                <a:ea typeface="Geneva" pitchFamily="112" charset="-128"/>
                <a:cs typeface="Geneva" charset="0"/>
              </a:rPr>
              <a:t>Toolbox</a:t>
            </a:r>
            <a:r>
              <a:rPr lang="fr-BE" sz="1200" dirty="0" smtClean="0">
                <a:ea typeface="Geneva" pitchFamily="112" charset="-128"/>
                <a:cs typeface="Geneva" charset="0"/>
              </a:rPr>
              <a:t> en partenariat pour le Brésil, 108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endParaRPr lang="fr-BE" sz="1200" dirty="0" smtClean="0">
              <a:ea typeface="Geneva" pitchFamily="112" charset="-128"/>
              <a:cs typeface="Genev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0038" cy="900113"/>
          </a:xfrm>
        </p:spPr>
        <p:txBody>
          <a:bodyPr/>
          <a:lstStyle/>
          <a:p>
            <a:pPr marL="457200" indent="-457200" algn="ctr"/>
            <a:r>
              <a:rPr lang="en-US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Results after 3 years : </a:t>
            </a:r>
            <a:r>
              <a:rPr lang="en-US" cap="none" dirty="0" smtClean="0">
                <a:solidFill>
                  <a:srgbClr val="09D1C7"/>
                </a:solidFill>
                <a:ea typeface="ＭＳ Ｐゴシック" charset="-128"/>
                <a:cs typeface="Geneva" charset="0"/>
              </a:rPr>
              <a:t>an International Recognition</a:t>
            </a:r>
            <a:endParaRPr lang="de-DE" cap="none" dirty="0" smtClean="0">
              <a:solidFill>
                <a:srgbClr val="09D1C7"/>
              </a:solidFill>
              <a:ea typeface="ＭＳ Ｐゴシック" charset="-128"/>
              <a:cs typeface="Geneva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55576" y="836712"/>
            <a:ext cx="6371555" cy="4850730"/>
          </a:xfrm>
        </p:spPr>
        <p:txBody>
          <a:bodyPr/>
          <a:lstStyle/>
          <a:p>
            <a:pPr marL="342900" lvl="1" indent="-342900">
              <a:buNone/>
            </a:pPr>
            <a:endParaRPr lang="en-AU" sz="1600" kern="1200" dirty="0" smtClean="0"/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AU" kern="1200" dirty="0" smtClean="0">
                <a:ea typeface="+mn-ea"/>
                <a:cs typeface="+mn-cs"/>
              </a:rPr>
              <a:t>Identified as Good Practice within the Guidebook </a:t>
            </a:r>
            <a:r>
              <a:rPr lang="en-AU" kern="1200" dirty="0" smtClean="0">
                <a:ea typeface="+mn-ea"/>
                <a:cs typeface="+mn-cs"/>
              </a:rPr>
              <a:t>« How to support SME Policy from Structural Funds » (DG ENTR) </a:t>
            </a:r>
          </a:p>
          <a:p>
            <a:pPr marL="457200" lvl="1" eaLnBrk="1" hangingPunct="1">
              <a:buBlip>
                <a:blip r:embed="rId2"/>
              </a:buBlip>
              <a:defRPr/>
            </a:pPr>
            <a:endParaRPr lang="en-AU" kern="1200" dirty="0" smtClean="0">
              <a:ea typeface="+mn-ea"/>
              <a:cs typeface="+mn-cs"/>
            </a:endParaRPr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AU" kern="1200" dirty="0" smtClean="0">
                <a:ea typeface="+mn-ea"/>
                <a:cs typeface="+mn-cs"/>
              </a:rPr>
              <a:t>OECD : </a:t>
            </a:r>
            <a:r>
              <a:rPr lang="en-AU" kern="1200" dirty="0" smtClean="0">
                <a:ea typeface="+mn-ea"/>
                <a:cs typeface="+mn-cs"/>
              </a:rPr>
              <a:t>Presentation </a:t>
            </a:r>
            <a:r>
              <a:rPr lang="en-AU" kern="1200" dirty="0" smtClean="0">
                <a:ea typeface="+mn-ea"/>
                <a:cs typeface="+mn-cs"/>
              </a:rPr>
              <a:t>of the Walloon SBA</a:t>
            </a:r>
          </a:p>
          <a:p>
            <a:pPr marL="457200" lvl="1" eaLnBrk="1" hangingPunct="1">
              <a:buBlip>
                <a:blip r:embed="rId2"/>
              </a:buBlip>
              <a:defRPr/>
            </a:pPr>
            <a:endParaRPr lang="en-AU" kern="1200" dirty="0" smtClean="0">
              <a:ea typeface="+mn-ea"/>
              <a:cs typeface="+mn-cs"/>
            </a:endParaRPr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AU" kern="1200" dirty="0" smtClean="0">
                <a:ea typeface="+mn-ea"/>
                <a:cs typeface="+mn-cs"/>
              </a:rPr>
              <a:t>Open days - workshop "Implementation of the SBA on the regional level" (DG ENTR)</a:t>
            </a:r>
          </a:p>
          <a:p>
            <a:pPr marL="457200" lvl="1" eaLnBrk="1" hangingPunct="1">
              <a:buNone/>
              <a:defRPr/>
            </a:pPr>
            <a:r>
              <a:rPr lang="en-AU" kern="1200" dirty="0" smtClean="0">
                <a:ea typeface="+mn-ea"/>
                <a:cs typeface="+mn-cs"/>
              </a:rPr>
              <a:t>    </a:t>
            </a:r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AU" kern="1200" dirty="0" smtClean="0">
                <a:ea typeface="+mn-ea"/>
                <a:cs typeface="+mn-cs"/>
              </a:rPr>
              <a:t>Delegations from Turkey and Tunisia</a:t>
            </a:r>
          </a:p>
          <a:p>
            <a:pPr marL="457200" lvl="1" eaLnBrk="1" hangingPunct="1">
              <a:buBlip>
                <a:blip r:embed="rId2"/>
              </a:buBlip>
              <a:defRPr/>
            </a:pPr>
            <a:endParaRPr lang="en-AU" kern="1200" dirty="0" smtClean="0">
              <a:ea typeface="+mn-ea"/>
              <a:cs typeface="+mn-cs"/>
            </a:endParaRPr>
          </a:p>
          <a:p>
            <a:pPr marL="457200" lvl="1" eaLnBrk="1" hangingPunct="1">
              <a:buBlip>
                <a:blip r:embed="rId2"/>
              </a:buBlip>
              <a:defRPr/>
            </a:pPr>
            <a:r>
              <a:rPr lang="en-AU" kern="1200" dirty="0" smtClean="0">
                <a:ea typeface="+mn-ea"/>
                <a:cs typeface="+mn-cs"/>
              </a:rPr>
              <a:t>Assembly of European Regions - conference « Investing in SMEs »- presentation of the Walloon SBA</a:t>
            </a:r>
          </a:p>
          <a:p>
            <a:pPr marL="342900" lvl="1" indent="-342900">
              <a:buNone/>
            </a:pPr>
            <a:endParaRPr lang="en-AU" sz="16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AU" sz="1600" kern="1200" dirty="0" smtClean="0"/>
          </a:p>
        </p:txBody>
      </p:sp>
      <p:pic>
        <p:nvPicPr>
          <p:cNvPr id="11" name="Image 10" descr="logo_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052736"/>
            <a:ext cx="1296144" cy="720080"/>
          </a:xfrm>
          <a:prstGeom prst="rect">
            <a:avLst/>
          </a:prstGeom>
        </p:spPr>
      </p:pic>
      <p:pic>
        <p:nvPicPr>
          <p:cNvPr id="12" name="Image 11" descr="opendays2014_logo_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2492896"/>
            <a:ext cx="1296144" cy="936104"/>
          </a:xfrm>
          <a:prstGeom prst="rect">
            <a:avLst/>
          </a:prstGeom>
        </p:spPr>
      </p:pic>
      <p:pic>
        <p:nvPicPr>
          <p:cNvPr id="13" name="Image 12" descr="logoAre_E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4653136"/>
            <a:ext cx="1296144" cy="864097"/>
          </a:xfrm>
          <a:prstGeom prst="rect">
            <a:avLst/>
          </a:prstGeom>
        </p:spPr>
      </p:pic>
      <p:pic>
        <p:nvPicPr>
          <p:cNvPr id="8" name="Image 7" descr="ocde_300x200_244175.39.jpg"/>
          <p:cNvPicPr>
            <a:picLocks noChangeAspect="1"/>
          </p:cNvPicPr>
          <p:nvPr/>
        </p:nvPicPr>
        <p:blipFill>
          <a:blip r:embed="rId6" cstate="print"/>
          <a:srcRect b="27309"/>
          <a:stretch>
            <a:fillRect/>
          </a:stretch>
        </p:blipFill>
        <p:spPr>
          <a:xfrm>
            <a:off x="7092280" y="1844824"/>
            <a:ext cx="1765960" cy="705923"/>
          </a:xfrm>
          <a:prstGeom prst="rect">
            <a:avLst/>
          </a:prstGeom>
        </p:spPr>
      </p:pic>
      <p:sp>
        <p:nvSpPr>
          <p:cNvPr id="8194" name="AutoShape 2" descr="Résultat de recherche d'images pour &quot;turqui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4" name="Image 13" descr="Flag_of_Turkey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175368">
            <a:off x="7452320" y="3596583"/>
            <a:ext cx="759718" cy="504176"/>
          </a:xfrm>
          <a:prstGeom prst="rect">
            <a:avLst/>
          </a:prstGeom>
        </p:spPr>
      </p:pic>
      <p:pic>
        <p:nvPicPr>
          <p:cNvPr id="15" name="Image 14" descr="téléchargemen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0354951">
            <a:off x="8068005" y="3763200"/>
            <a:ext cx="759600" cy="50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uvelle présentation">
  <a:themeElements>
    <a:clrScheme name="Nouvelle présentation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ouvelle pré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84" charset="0"/>
          </a:defRPr>
        </a:defPPr>
      </a:lstStyle>
    </a:lnDef>
  </a:objectDefaults>
  <a:extraClrSchemeLst>
    <a:extraClrScheme>
      <a:clrScheme name="Nouvelle présentatio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627</Words>
  <Application>Microsoft Office PowerPoint</Application>
  <PresentationFormat>Affichage à l'écran (4:3)</PresentationFormat>
  <Paragraphs>153</Paragraphs>
  <Slides>14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1_Thème Office</vt:lpstr>
      <vt:lpstr>Nouvelle présentation</vt:lpstr>
      <vt:lpstr>Acrobat Document</vt:lpstr>
      <vt:lpstr>  From Theory to practice  The SBA implementation in wallonia </vt:lpstr>
      <vt:lpstr>Diapositive 2</vt:lpstr>
      <vt:lpstr>Contents  </vt:lpstr>
      <vt:lpstr>Integration of the "Small Business Act" into the Walloon political agenda   </vt:lpstr>
      <vt:lpstr>Results after 3 years - The SME Policy Coordination   </vt:lpstr>
      <vt:lpstr>     </vt:lpstr>
      <vt:lpstr>Diapositive 7</vt:lpstr>
      <vt:lpstr>Diapositive 8</vt:lpstr>
      <vt:lpstr>Results after 3 years : an International Recognition</vt:lpstr>
      <vt:lpstr>Future of the Walloon SBA</vt:lpstr>
      <vt:lpstr>Future of the Walloon SBA</vt:lpstr>
      <vt:lpstr> Some food for thought for the new SBA 2.0</vt:lpstr>
      <vt:lpstr>Some food for thought for the new SBA 2.0</vt:lpstr>
      <vt:lpstr>  Thank you for your attention !  Antoine BERTRAND antoine.bertrand@spw.wallonie.be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SBA implementation in wallonia </dc:title>
  <dc:creator>38225</dc:creator>
  <cp:lastModifiedBy>38225</cp:lastModifiedBy>
  <cp:revision>49</cp:revision>
  <dcterms:created xsi:type="dcterms:W3CDTF">2014-11-17T15:17:22Z</dcterms:created>
  <dcterms:modified xsi:type="dcterms:W3CDTF">2014-11-18T15:59:44Z</dcterms:modified>
</cp:coreProperties>
</file>